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69" r:id="rId2"/>
    <p:sldId id="270" r:id="rId3"/>
    <p:sldId id="271" r:id="rId4"/>
    <p:sldId id="272" r:id="rId5"/>
    <p:sldId id="276" r:id="rId6"/>
    <p:sldId id="279" r:id="rId7"/>
    <p:sldId id="277" r:id="rId8"/>
    <p:sldId id="273" r:id="rId9"/>
    <p:sldId id="274" r:id="rId10"/>
    <p:sldId id="275" r:id="rId11"/>
    <p:sldId id="278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D7373"/>
    <a:srgbClr val="FB4459"/>
    <a:srgbClr val="079183"/>
    <a:srgbClr val="00C9B5"/>
    <a:srgbClr val="FF5969"/>
    <a:srgbClr val="75DCC7"/>
    <a:srgbClr val="81E7D1"/>
    <a:srgbClr val="03A1A4"/>
    <a:srgbClr val="6D8E5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456"/>
    <p:restoredTop sz="93802"/>
  </p:normalViewPr>
  <p:slideViewPr>
    <p:cSldViewPr snapToGrid="0" snapToObjects="1">
      <p:cViewPr>
        <p:scale>
          <a:sx n="70" d="100"/>
          <a:sy n="70" d="100"/>
        </p:scale>
        <p:origin x="-616" y="122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A96465-F0E9-464F-999D-EF9F951E7D5D}" type="datetimeFigureOut">
              <a:rPr lang="en-US" smtClean="0"/>
              <a:t>6/18/24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B5E95C-8FB8-244D-91FD-2E27FB9BE5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9404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y.wei1@student.fdu.edu 2077165</a:t>
            </a:r>
          </a:p>
          <a:p>
            <a:r>
              <a:rPr lang="en-CA" dirty="0"/>
              <a:t>z.wang3@student.fdu.edu 2073762</a:t>
            </a:r>
          </a:p>
          <a:p>
            <a:r>
              <a:rPr lang="en-CA" dirty="0"/>
              <a:t>2007356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B5E95C-8FB8-244D-91FD-2E27FB9BE55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2640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With the use of AI technology, our concept improves job preparation by using audio-enabled simulated interviews with a user-friendly interface. Users can obtain individualized feedback and practice a variety of interview scenarios that are customized to meet employment requirements by utilizing artificial intelligence (AI).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B5E95C-8FB8-244D-91FD-2E27FB9BE55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3156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B5E95C-8FB8-244D-91FD-2E27FB9BE55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6890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CA" b="1" dirty="0"/>
              <a:t>Vancouver, with its diverse population, faces employment challenges, especially impacting newcomers and recent graduates.</a:t>
            </a:r>
            <a:endParaRPr lang="th-TH" b="1" dirty="0"/>
          </a:p>
          <a:p>
            <a:pPr marL="342900" indent="-3429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CA" b="1" dirty="0"/>
              <a:t>Many individuals in these groups struggle in job interviews due to limited experience and confidence.</a:t>
            </a:r>
            <a:endParaRPr lang="en-CA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B5E95C-8FB8-244D-91FD-2E27FB9BE55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84589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Existing AI-powered mock interview platforms use generic questions and standard feedback, lacking customization for individual users.</a:t>
            </a:r>
          </a:p>
          <a:p>
            <a:r>
              <a:rPr lang="en-CA" dirty="0"/>
              <a:t>Our approach integrates applicant resumes and job specifics to generate personalized interview questions, enhancing preparation for real-world scenarios and improving job seekers' success rates.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B5E95C-8FB8-244D-91FD-2E27FB9BE55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6542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Our AI-powered Mock Interview web application adopts a microservices-based architecture, allowing for the creation of separate, loosely connected services, each handling specific functions.</a:t>
            </a:r>
          </a:p>
          <a:p>
            <a:r>
              <a:rPr lang="en-CA" dirty="0" err="1"/>
              <a:t>React.js</a:t>
            </a:r>
            <a:r>
              <a:rPr lang="en-CA" dirty="0"/>
              <a:t> for a dynamic and responsive user </a:t>
            </a:r>
            <a:r>
              <a:rPr lang="en-CA" dirty="0" err="1"/>
              <a:t>interface.Communicates</a:t>
            </a:r>
            <a:r>
              <a:rPr lang="en-CA" dirty="0"/>
              <a:t> with the backend through RESTful APIs.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B5E95C-8FB8-244D-91FD-2E27FB9BE55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1744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1 NLP (Natural Language Processing).  :  We leverage NLP to personalize mock interviews by analyzing resume data and interview responses, enhancing candidates' preparation.</a:t>
            </a:r>
          </a:p>
          <a:p>
            <a:r>
              <a:rPr lang="en-CA" dirty="0"/>
              <a:t>2 ASR (Automatic Speech Recognition) :  We employ ASR technology to accurately transcribe spoken interview responses into text, facilitating real-time feedback and analysis.</a:t>
            </a:r>
          </a:p>
          <a:p>
            <a:r>
              <a:rPr lang="en-CA" dirty="0"/>
              <a:t>3 TTS (Text-to-Speech). : Our platform utilizes TTS to convert text-based interview questions into spoken words, enhancing the interactive and realistic interview experience.</a:t>
            </a:r>
          </a:p>
          <a:p>
            <a:r>
              <a:rPr lang="en-CA" dirty="0"/>
              <a:t>4 Data &amp; Algorithm  : Utilizing advanced algorithms, we analyze user data to tailor mock interview questions and optimize preparation strategies.</a:t>
            </a:r>
          </a:p>
          <a:p>
            <a:r>
              <a:rPr lang="en-CA" dirty="0"/>
              <a:t>5 Resume Parsing.  : Our system automatically extracts key details from resumes to streamline interview preparation for candidates.</a:t>
            </a:r>
          </a:p>
          <a:p>
            <a:r>
              <a:rPr lang="en-CA" dirty="0"/>
              <a:t>6 Recommendation Algorithm. :  Through personalized recommendations, we guide candidates with targeted interview questions and resources based on their profiles.</a:t>
            </a:r>
          </a:p>
          <a:p>
            <a:endParaRPr lang="th-TH" dirty="0"/>
          </a:p>
          <a:p>
            <a:endParaRPr lang="th-TH" dirty="0"/>
          </a:p>
          <a:p>
            <a:r>
              <a:rPr lang="en-CA" dirty="0"/>
              <a:t>Include diagrams to explain. Describe the tasks completed so far and pending work.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B5E95C-8FB8-244D-91FD-2E27FB9BE55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2340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1 NLP (Natural Language Processing).  :  We leverage NLP to personalize mock interviews by analyzing resume data and interview responses, enhancing candidates' preparation.</a:t>
            </a:r>
          </a:p>
          <a:p>
            <a:r>
              <a:rPr lang="en-CA" dirty="0"/>
              <a:t>2 ASR (Automatic Speech Recognition) :  We employ ASR technology to accurately transcribe spoken interview responses into text, facilitating real-time feedback and analysis.</a:t>
            </a:r>
          </a:p>
          <a:p>
            <a:r>
              <a:rPr lang="en-CA" dirty="0"/>
              <a:t>3 TTS (Text-to-Speech). : Our platform utilizes TTS to convert text-based interview questions into spoken words, enhancing the interactive and realistic interview experience.</a:t>
            </a:r>
          </a:p>
          <a:p>
            <a:r>
              <a:rPr lang="en-CA" dirty="0"/>
              <a:t>4 Data &amp; Algorithm  : Utilizing advanced algorithms, we analyze user data to tailor mock interview questions and optimize preparation strategies.</a:t>
            </a:r>
          </a:p>
          <a:p>
            <a:r>
              <a:rPr lang="en-CA" dirty="0"/>
              <a:t>5 Resume Parsing.  : Our system automatically extracts key details from resumes to streamline interview preparation for candidates.</a:t>
            </a:r>
          </a:p>
          <a:p>
            <a:r>
              <a:rPr lang="en-CA" dirty="0"/>
              <a:t>6 Recommendation Algorithm. :  Through personalized recommendations, we guide candidates with targeted interview questions and resources based on their profiles.</a:t>
            </a:r>
          </a:p>
          <a:p>
            <a:endParaRPr lang="th-TH" dirty="0"/>
          </a:p>
          <a:p>
            <a:endParaRPr lang="th-TH" dirty="0"/>
          </a:p>
          <a:p>
            <a:r>
              <a:rPr lang="en-CA" dirty="0"/>
              <a:t>Include diagrams to explain. Describe the tasks completed so far and pending work.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B5E95C-8FB8-244D-91FD-2E27FB9BE55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47799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1 NLP (Natural Language Processing).  :  We leverage NLP to personalize mock interviews by analyzing resume data and interview responses, enhancing candidates' preparation.</a:t>
            </a:r>
          </a:p>
          <a:p>
            <a:r>
              <a:rPr lang="en-CA" dirty="0"/>
              <a:t>2 ASR (Automatic Speech Recognition) :  We employ ASR technology to accurately transcribe spoken interview responses into text, facilitating real-time feedback and analysis.</a:t>
            </a:r>
          </a:p>
          <a:p>
            <a:r>
              <a:rPr lang="en-CA" dirty="0"/>
              <a:t>3 TTS (Text-to-Speech). : Our platform utilizes TTS to convert text-based interview questions into spoken words, enhancing the interactive and realistic interview experience.</a:t>
            </a:r>
          </a:p>
          <a:p>
            <a:r>
              <a:rPr lang="en-CA" dirty="0"/>
              <a:t>4 Data &amp; Algorithm  : Utilizing advanced algorithms, we analyze user data to tailor mock interview questions and optimize preparation strategies.</a:t>
            </a:r>
          </a:p>
          <a:p>
            <a:r>
              <a:rPr lang="en-CA" dirty="0"/>
              <a:t>5 Resume Parsing.  : Our system automatically extracts key details from resumes to streamline interview preparation for candidates.</a:t>
            </a:r>
          </a:p>
          <a:p>
            <a:r>
              <a:rPr lang="en-CA" dirty="0"/>
              <a:t>6 Recommendation Algorithm. :  Through personalized recommendations, we guide candidates with targeted interview questions and resources based on their profiles.</a:t>
            </a:r>
          </a:p>
          <a:p>
            <a:endParaRPr lang="th-TH" dirty="0"/>
          </a:p>
          <a:p>
            <a:endParaRPr lang="th-TH" dirty="0"/>
          </a:p>
          <a:p>
            <a:r>
              <a:rPr lang="en-CA" dirty="0"/>
              <a:t>Include diagrams to explain. Describe the tasks completed so far and pending work.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B5E95C-8FB8-244D-91FD-2E27FB9BE55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8841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b="1" dirty="0"/>
              <a:t>Challenges:</a:t>
            </a:r>
            <a:endParaRPr lang="en-CA" dirty="0"/>
          </a:p>
          <a:p>
            <a:r>
              <a:rPr lang="en-CA" dirty="0"/>
              <a:t>Understanding and implementing AI capabilities effectively.</a:t>
            </a:r>
          </a:p>
          <a:p>
            <a:r>
              <a:rPr lang="en-CA" dirty="0"/>
              <a:t>Integrating ASR and TTS functionalities with technical precision.</a:t>
            </a:r>
          </a:p>
          <a:p>
            <a:r>
              <a:rPr lang="en-CA" dirty="0"/>
              <a:t>Balancing feature inclusion with scheduling and budget constraints.</a:t>
            </a:r>
          </a:p>
          <a:p>
            <a:r>
              <a:rPr lang="en-CA" b="1" dirty="0"/>
              <a:t>Risks:</a:t>
            </a:r>
            <a:endParaRPr lang="en-CA" dirty="0"/>
          </a:p>
          <a:p>
            <a:r>
              <a:rPr lang="en-CA" dirty="0"/>
              <a:t>Limited feasibility for deploying facial recognition due to cost and time constraints.</a:t>
            </a:r>
          </a:p>
          <a:p>
            <a:r>
              <a:rPr lang="en-CA" dirty="0"/>
              <a:t>Potential technical issues or budgetary challenges affecting feature implementation.</a:t>
            </a:r>
          </a:p>
          <a:p>
            <a:r>
              <a:rPr lang="en-CA" dirty="0"/>
              <a:t>Delays in integrating critical AI functionalities like ASR and TTS impacting project timelines.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B5E95C-8FB8-244D-91FD-2E27FB9BE55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796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With the use of AI technology, our concept improves job preparation by using audio-enabled simulated interviews with a user-friendly interface. Users can obtain individualized feedback and practice a variety of interview scenarios that are customized to meet employment requirements by utilizing artificial intelligence (AI).</a:t>
            </a:r>
            <a:endParaRPr lang="th-TH" dirty="0"/>
          </a:p>
          <a:p>
            <a:endParaRPr lang="th-TH" dirty="0"/>
          </a:p>
          <a:p>
            <a:r>
              <a:rPr lang="en-CA" dirty="0"/>
              <a:t>Summarize key points from the presentation. Outline the next steps and future work.</a:t>
            </a:r>
          </a:p>
          <a:p>
            <a:endParaRPr lang="en-CA" dirty="0"/>
          </a:p>
          <a:p>
            <a:r>
              <a:rPr lang="en-CA" dirty="0"/>
              <a:t>Personalized mock interviews tailored to users’ resumes and job details.</a:t>
            </a:r>
          </a:p>
          <a:p>
            <a:r>
              <a:rPr lang="en-CA" dirty="0"/>
              <a:t>AI components to provide realistic interview experiences and personalized feedback.</a:t>
            </a:r>
          </a:p>
          <a:p>
            <a:endParaRPr lang="en-CA" dirty="0"/>
          </a:p>
          <a:p>
            <a:r>
              <a:rPr lang="en-CA" dirty="0"/>
              <a:t>________</a:t>
            </a:r>
          </a:p>
          <a:p>
            <a:r>
              <a:rPr lang="en-CA" b="1" dirty="0"/>
              <a:t>Implement NLP:</a:t>
            </a:r>
            <a:endParaRPr lang="en-CA" dirty="0"/>
          </a:p>
          <a:p>
            <a:r>
              <a:rPr lang="en-CA" dirty="0"/>
              <a:t>Develop and integrate Natural Language Processing algorithms to understand and generate human language responses.</a:t>
            </a:r>
          </a:p>
          <a:p>
            <a:r>
              <a:rPr lang="en-CA" b="1" dirty="0"/>
              <a:t>Integrate ASR:</a:t>
            </a:r>
            <a:endParaRPr lang="en-CA" dirty="0"/>
          </a:p>
          <a:p>
            <a:r>
              <a:rPr lang="en-CA" dirty="0"/>
              <a:t>Implement Automatic Speech Recognition to convert spoken responses into text in real-time.</a:t>
            </a:r>
          </a:p>
          <a:p>
            <a:r>
              <a:rPr lang="en-CA" b="1" dirty="0"/>
              <a:t>Add TTS:</a:t>
            </a:r>
            <a:endParaRPr lang="en-CA" dirty="0"/>
          </a:p>
          <a:p>
            <a:r>
              <a:rPr lang="en-CA" dirty="0"/>
              <a:t>Integrate Text-to-Speech functionality to allow the application to read out interview questions.</a:t>
            </a:r>
          </a:p>
          <a:p>
            <a:r>
              <a:rPr lang="en-CA" b="1" dirty="0"/>
              <a:t>Resume Parsing:</a:t>
            </a:r>
            <a:endParaRPr lang="en-CA" dirty="0"/>
          </a:p>
          <a:p>
            <a:r>
              <a:rPr lang="en-CA" dirty="0"/>
              <a:t>Implement resume parsing algorithms to automatically extract relevant details from users’ resumes.</a:t>
            </a:r>
          </a:p>
          <a:p>
            <a:r>
              <a:rPr lang="en-CA" b="1" dirty="0"/>
              <a:t>Recommendation Algorithm:</a:t>
            </a:r>
            <a:endParaRPr lang="en-CA" dirty="0"/>
          </a:p>
          <a:p>
            <a:r>
              <a:rPr lang="en-CA" dirty="0"/>
              <a:t>Develop recommendation algorithms to provide personalized feedback and suggest areas of improvement based on user performance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B5E95C-8FB8-244D-91FD-2E27FB9BE55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8358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AB2BE-5B93-824A-BD99-3AEB1A3733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E387610-AE1C-7246-B0D4-A210D16DD0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5F829E-458D-5947-90CE-FE11F91EB7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C4D1A2-C32B-004A-841B-48CD2157EB2B}" type="datetimeFigureOut">
              <a:rPr lang="en-US" smtClean="0"/>
              <a:t>6/18/24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D30B40-11A1-D843-9FE4-AF4F676DBB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A73328-7FC8-2A4A-B0BF-522ED9159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63DB5-5CB6-5447-9F5B-AC4ED9940F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0011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171E85-C64F-294E-B136-5DD62D073C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B0791C-93A2-AF44-9024-54A9099792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D2B8FB-6E6F-DC46-8EA5-B99DE7859B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C4D1A2-C32B-004A-841B-48CD2157EB2B}" type="datetimeFigureOut">
              <a:rPr lang="en-US" smtClean="0"/>
              <a:t>6/18/24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9CEFC6-5958-244E-A3F9-7C1AED76E5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972365-100F-4F47-A9F3-1DA0DB062B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63DB5-5CB6-5447-9F5B-AC4ED9940F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29902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46340D2-F507-7044-8073-4D848FA7B88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6F1419E-94B9-6E4C-8BF6-0C53EDBEED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43AC4A-D24A-E34B-91D6-5EE2F8D628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C4D1A2-C32B-004A-841B-48CD2157EB2B}" type="datetimeFigureOut">
              <a:rPr lang="en-US" smtClean="0"/>
              <a:t>6/18/24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05A5BD-2BA2-0241-A1D0-6BF3B8814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E9FEC5-D201-7A41-B17E-879C37383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63DB5-5CB6-5447-9F5B-AC4ED9940F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3832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CA3C1B-FA15-324A-B746-B6DFD9CAB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1E9184-7781-054C-AC0D-190945D8C4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EE875B-FE8C-7F41-ACB6-96E6DE6380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C4D1A2-C32B-004A-841B-48CD2157EB2B}" type="datetimeFigureOut">
              <a:rPr lang="en-US" smtClean="0"/>
              <a:t>6/18/24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E41A76-9E64-5440-B34E-FBA4E60196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C2FE4F-BF02-9944-8937-2E2BA87E9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63DB5-5CB6-5447-9F5B-AC4ED9940F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5184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C4D7D6-FA09-FE4E-940A-2D6946F7A1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E9C4FD-9652-C04A-B99A-9874CBAFED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1DC98A-F799-6043-A642-8EA7A8F036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C4D1A2-C32B-004A-841B-48CD2157EB2B}" type="datetimeFigureOut">
              <a:rPr lang="en-US" smtClean="0"/>
              <a:t>6/18/24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262BF4-64F4-FF46-BF62-461F00555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2CEF1C-341F-DB47-869D-70726CA38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63DB5-5CB6-5447-9F5B-AC4ED9940F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1661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1F339-EE9A-B343-BD2D-47C1AFDE55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996E73-83EE-A349-8AF9-01AFAA7823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2B7591-81AA-6041-8FB6-ECED8310CF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F351B2-B63B-0F40-ABD1-1D773A19B6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C4D1A2-C32B-004A-841B-48CD2157EB2B}" type="datetimeFigureOut">
              <a:rPr lang="en-US" smtClean="0"/>
              <a:t>6/18/24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CF05ED-6AB4-CE46-9264-36788C89B4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2A277E-2D66-DD4D-AFDD-4DBB7B3CD8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63DB5-5CB6-5447-9F5B-AC4ED9940F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8996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1AA682-0502-1046-AB8A-5DB6DF4A02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484416-21CF-F44B-94B7-C334675986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A69FFF-D7DC-BA4D-874E-FF60F8A5D3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41EA346-1A8C-FA4D-922E-C705D61DF1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A162F3E-42CC-D945-95FD-61D7C57250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75F8B8E-4BD8-4645-B003-5316E3A50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C4D1A2-C32B-004A-841B-48CD2157EB2B}" type="datetimeFigureOut">
              <a:rPr lang="en-US" smtClean="0"/>
              <a:t>6/18/24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5A867AB-A18E-9D4D-B0F0-248630400D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98BEF27-EC04-F64A-8C4E-DEDC48A9A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63DB5-5CB6-5447-9F5B-AC4ED9940F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2431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432A89-C375-D042-8AE3-3F74AC14D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8BC6B7F-CE93-EE4F-AA12-E3A11539C6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C4D1A2-C32B-004A-841B-48CD2157EB2B}" type="datetimeFigureOut">
              <a:rPr lang="en-US" smtClean="0"/>
              <a:t>6/18/24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4BF5BC-10D7-784A-9062-8326419BFB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F657C9-B665-3645-B650-37520BA26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63DB5-5CB6-5447-9F5B-AC4ED9940F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2437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C7336DE-166C-3140-9BE0-3B9241313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C4D1A2-C32B-004A-841B-48CD2157EB2B}" type="datetimeFigureOut">
              <a:rPr lang="en-US" smtClean="0"/>
              <a:t>6/18/24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0CC03F-CA00-4F4C-B7FB-A23CE77EC9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39290C-2689-A549-94F9-5FF885B67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63DB5-5CB6-5447-9F5B-AC4ED9940F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4500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3C078-8542-B343-878C-9FBA80C3C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C8DF41-EDC8-D440-B027-E3425FDB7D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620B79-213D-C64A-B999-3F68158DA6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813747-994C-2E4C-BCEA-BF4F960144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C4D1A2-C32B-004A-841B-48CD2157EB2B}" type="datetimeFigureOut">
              <a:rPr lang="en-US" smtClean="0"/>
              <a:t>6/18/24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9D68AE-0F58-CB41-B20B-610CF370FA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853029-EBB5-954D-893C-CE760E262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63DB5-5CB6-5447-9F5B-AC4ED9940F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9182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E3F49B-94FF-5841-A14F-F7804B6C17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29D4C46-ADB7-1743-BD79-516F5859E0D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1E2AF1-C207-3149-9D09-DA8E1E181C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4F2B2F-590C-5048-830C-31CDE34A35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C4D1A2-C32B-004A-841B-48CD2157EB2B}" type="datetimeFigureOut">
              <a:rPr lang="en-US" smtClean="0"/>
              <a:t>6/18/24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8CC443-3A98-C64C-B987-80A110D68A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8404DD-1271-0946-877D-C7C438727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63DB5-5CB6-5447-9F5B-AC4ED9940F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7019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30B7210-0D2A-6243-97C7-7469CC42A6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A4E58B-6B0B-7843-B70E-8A3E8AB5E0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6ABB59-3C98-B845-A4C4-3F6377AA650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C4D1A2-C32B-004A-841B-48CD2157EB2B}" type="datetimeFigureOut">
              <a:rPr lang="en-US" smtClean="0"/>
              <a:t>6/18/24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3D9699-8AB2-4943-9306-8D19E10E1A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FC5919-11B3-CC48-9AB2-8F5E40ED5C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D63DB5-5CB6-5447-9F5B-AC4ED9940F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2751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Relationship Id="rId14" Type="http://schemas.openxmlformats.org/officeDocument/2006/relationships/image" Target="../media/image16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sv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svg"/><Relationship Id="rId4" Type="http://schemas.openxmlformats.org/officeDocument/2006/relationships/image" Target="../media/image18.svg"/><Relationship Id="rId9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7003336-0F84-8A42-BFC5-679F9FF70B42}"/>
              </a:ext>
            </a:extLst>
          </p:cNvPr>
          <p:cNvSpPr/>
          <p:nvPr/>
        </p:nvSpPr>
        <p:spPr>
          <a:xfrm>
            <a:off x="0" y="25706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215900" dist="38100" sx="101000" sy="101000" algn="ctr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8D0750F1-F720-E240-9C7C-0454730C1A55}"/>
              </a:ext>
            </a:extLst>
          </p:cNvPr>
          <p:cNvSpPr/>
          <p:nvPr/>
        </p:nvSpPr>
        <p:spPr>
          <a:xfrm>
            <a:off x="11235559" y="2217683"/>
            <a:ext cx="956441" cy="1912884"/>
          </a:xfrm>
          <a:custGeom>
            <a:avLst/>
            <a:gdLst>
              <a:gd name="connsiteX0" fmla="*/ 956441 w 956441"/>
              <a:gd name="connsiteY0" fmla="*/ 0 h 1912884"/>
              <a:gd name="connsiteX1" fmla="*/ 956441 w 956441"/>
              <a:gd name="connsiteY1" fmla="*/ 1912884 h 1912884"/>
              <a:gd name="connsiteX2" fmla="*/ 763686 w 956441"/>
              <a:gd name="connsiteY2" fmla="*/ 1893453 h 1912884"/>
              <a:gd name="connsiteX3" fmla="*/ 0 w 956441"/>
              <a:gd name="connsiteY3" fmla="*/ 956442 h 1912884"/>
              <a:gd name="connsiteX4" fmla="*/ 763686 w 956441"/>
              <a:gd name="connsiteY4" fmla="*/ 19432 h 1912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6441" h="1912884">
                <a:moveTo>
                  <a:pt x="956441" y="0"/>
                </a:moveTo>
                <a:lnTo>
                  <a:pt x="956441" y="1912884"/>
                </a:lnTo>
                <a:lnTo>
                  <a:pt x="763686" y="1893453"/>
                </a:lnTo>
                <a:cubicBezTo>
                  <a:pt x="327852" y="1804268"/>
                  <a:pt x="0" y="1418642"/>
                  <a:pt x="0" y="956442"/>
                </a:cubicBezTo>
                <a:cubicBezTo>
                  <a:pt x="0" y="494243"/>
                  <a:pt x="327852" y="108616"/>
                  <a:pt x="763686" y="19432"/>
                </a:cubicBez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79584B-E5FE-7C48-940B-B36084AE0978}"/>
              </a:ext>
            </a:extLst>
          </p:cNvPr>
          <p:cNvSpPr txBox="1"/>
          <p:nvPr/>
        </p:nvSpPr>
        <p:spPr>
          <a:xfrm rot="16200000">
            <a:off x="11212282" y="2850959"/>
            <a:ext cx="14214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2"/>
                </a:solidFill>
              </a:rPr>
              <a:t>Team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B2A5AC7-85AD-7845-A342-830B01F3147D}"/>
              </a:ext>
            </a:extLst>
          </p:cNvPr>
          <p:cNvSpPr/>
          <p:nvPr/>
        </p:nvSpPr>
        <p:spPr>
          <a:xfrm>
            <a:off x="-9080261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215900" dist="38100" sx="101000" sy="101000" algn="ctr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9E256238-9C98-C04F-8A04-D9771C30FB86}"/>
              </a:ext>
            </a:extLst>
          </p:cNvPr>
          <p:cNvSpPr/>
          <p:nvPr/>
        </p:nvSpPr>
        <p:spPr>
          <a:xfrm>
            <a:off x="2155298" y="2217683"/>
            <a:ext cx="956441" cy="1912884"/>
          </a:xfrm>
          <a:custGeom>
            <a:avLst/>
            <a:gdLst>
              <a:gd name="connsiteX0" fmla="*/ 956441 w 956441"/>
              <a:gd name="connsiteY0" fmla="*/ 0 h 1912884"/>
              <a:gd name="connsiteX1" fmla="*/ 956441 w 956441"/>
              <a:gd name="connsiteY1" fmla="*/ 1912884 h 1912884"/>
              <a:gd name="connsiteX2" fmla="*/ 763686 w 956441"/>
              <a:gd name="connsiteY2" fmla="*/ 1893453 h 1912884"/>
              <a:gd name="connsiteX3" fmla="*/ 0 w 956441"/>
              <a:gd name="connsiteY3" fmla="*/ 956442 h 1912884"/>
              <a:gd name="connsiteX4" fmla="*/ 763686 w 956441"/>
              <a:gd name="connsiteY4" fmla="*/ 19432 h 1912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6441" h="1912884">
                <a:moveTo>
                  <a:pt x="956441" y="0"/>
                </a:moveTo>
                <a:lnTo>
                  <a:pt x="956441" y="1912884"/>
                </a:lnTo>
                <a:lnTo>
                  <a:pt x="763686" y="1893453"/>
                </a:lnTo>
                <a:cubicBezTo>
                  <a:pt x="327852" y="1804268"/>
                  <a:pt x="0" y="1418642"/>
                  <a:pt x="0" y="956442"/>
                </a:cubicBezTo>
                <a:cubicBezTo>
                  <a:pt x="0" y="494243"/>
                  <a:pt x="327852" y="108616"/>
                  <a:pt x="763686" y="19432"/>
                </a:cubicBezTo>
                <a:close/>
              </a:path>
            </a:pathLst>
          </a:custGeom>
          <a:solidFill>
            <a:srgbClr val="FB44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E52F14-1A79-1845-A840-D29E1C820395}"/>
              </a:ext>
            </a:extLst>
          </p:cNvPr>
          <p:cNvSpPr txBox="1"/>
          <p:nvPr/>
        </p:nvSpPr>
        <p:spPr>
          <a:xfrm rot="16200000">
            <a:off x="1799982" y="2881736"/>
            <a:ext cx="21654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2"/>
                </a:solidFill>
              </a:rPr>
              <a:t>Problem</a:t>
            </a:r>
            <a:endParaRPr lang="en-US" sz="3600" b="1" dirty="0">
              <a:solidFill>
                <a:schemeClr val="bg2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6C963C4-F52B-124B-B595-0D75D664A05B}"/>
              </a:ext>
            </a:extLst>
          </p:cNvPr>
          <p:cNvSpPr/>
          <p:nvPr/>
        </p:nvSpPr>
        <p:spPr>
          <a:xfrm>
            <a:off x="-9546806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215900" dist="38100" sx="101000" sy="101000" algn="ctr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C3088E33-A1CB-5E42-AB9C-5E358A1461E5}"/>
              </a:ext>
            </a:extLst>
          </p:cNvPr>
          <p:cNvSpPr/>
          <p:nvPr/>
        </p:nvSpPr>
        <p:spPr>
          <a:xfrm>
            <a:off x="1688753" y="2217683"/>
            <a:ext cx="956441" cy="1912884"/>
          </a:xfrm>
          <a:custGeom>
            <a:avLst/>
            <a:gdLst>
              <a:gd name="connsiteX0" fmla="*/ 956441 w 956441"/>
              <a:gd name="connsiteY0" fmla="*/ 0 h 1912884"/>
              <a:gd name="connsiteX1" fmla="*/ 956441 w 956441"/>
              <a:gd name="connsiteY1" fmla="*/ 1912884 h 1912884"/>
              <a:gd name="connsiteX2" fmla="*/ 763686 w 956441"/>
              <a:gd name="connsiteY2" fmla="*/ 1893453 h 1912884"/>
              <a:gd name="connsiteX3" fmla="*/ 0 w 956441"/>
              <a:gd name="connsiteY3" fmla="*/ 956442 h 1912884"/>
              <a:gd name="connsiteX4" fmla="*/ 763686 w 956441"/>
              <a:gd name="connsiteY4" fmla="*/ 19432 h 1912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6441" h="1912884">
                <a:moveTo>
                  <a:pt x="956441" y="0"/>
                </a:moveTo>
                <a:lnTo>
                  <a:pt x="956441" y="1912884"/>
                </a:lnTo>
                <a:lnTo>
                  <a:pt x="763686" y="1893453"/>
                </a:lnTo>
                <a:cubicBezTo>
                  <a:pt x="327852" y="1804268"/>
                  <a:pt x="0" y="1418642"/>
                  <a:pt x="0" y="956442"/>
                </a:cubicBezTo>
                <a:cubicBezTo>
                  <a:pt x="0" y="494243"/>
                  <a:pt x="327852" y="108616"/>
                  <a:pt x="763686" y="19432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F98315E-DA92-A847-A5BB-0FA2CD482BC7}"/>
              </a:ext>
            </a:extLst>
          </p:cNvPr>
          <p:cNvSpPr txBox="1"/>
          <p:nvPr/>
        </p:nvSpPr>
        <p:spPr>
          <a:xfrm rot="16200000">
            <a:off x="1705409" y="2874044"/>
            <a:ext cx="142149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300" b="1" dirty="0">
                <a:solidFill>
                  <a:schemeClr val="bg2"/>
                </a:solidFill>
              </a:rPr>
              <a:t>Work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1A52BB3-E374-D544-903E-E7FAA8209B7A}"/>
              </a:ext>
            </a:extLst>
          </p:cNvPr>
          <p:cNvSpPr txBox="1"/>
          <p:nvPr/>
        </p:nvSpPr>
        <p:spPr>
          <a:xfrm rot="16200000">
            <a:off x="1383496" y="2943292"/>
            <a:ext cx="14214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2"/>
                </a:solidFill>
              </a:rPr>
              <a:t>Related</a:t>
            </a:r>
            <a:endParaRPr lang="en-US" sz="3600" b="1" dirty="0">
              <a:solidFill>
                <a:schemeClr val="bg2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165BA47-04CC-354C-99CC-F03ABB2686C3}"/>
              </a:ext>
            </a:extLst>
          </p:cNvPr>
          <p:cNvSpPr/>
          <p:nvPr/>
        </p:nvSpPr>
        <p:spPr>
          <a:xfrm>
            <a:off x="-9983941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215900" dist="38100" sx="101000" sy="101000" algn="ctr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4C012F41-48D1-DB4C-9A97-2FD733DC5533}"/>
              </a:ext>
            </a:extLst>
          </p:cNvPr>
          <p:cNvSpPr/>
          <p:nvPr/>
        </p:nvSpPr>
        <p:spPr>
          <a:xfrm>
            <a:off x="1251618" y="2217683"/>
            <a:ext cx="956441" cy="1912884"/>
          </a:xfrm>
          <a:custGeom>
            <a:avLst/>
            <a:gdLst>
              <a:gd name="connsiteX0" fmla="*/ 956441 w 956441"/>
              <a:gd name="connsiteY0" fmla="*/ 0 h 1912884"/>
              <a:gd name="connsiteX1" fmla="*/ 956441 w 956441"/>
              <a:gd name="connsiteY1" fmla="*/ 1912884 h 1912884"/>
              <a:gd name="connsiteX2" fmla="*/ 763686 w 956441"/>
              <a:gd name="connsiteY2" fmla="*/ 1893453 h 1912884"/>
              <a:gd name="connsiteX3" fmla="*/ 0 w 956441"/>
              <a:gd name="connsiteY3" fmla="*/ 956442 h 1912884"/>
              <a:gd name="connsiteX4" fmla="*/ 763686 w 956441"/>
              <a:gd name="connsiteY4" fmla="*/ 19432 h 1912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6441" h="1912884">
                <a:moveTo>
                  <a:pt x="956441" y="0"/>
                </a:moveTo>
                <a:lnTo>
                  <a:pt x="956441" y="1912884"/>
                </a:lnTo>
                <a:lnTo>
                  <a:pt x="763686" y="1893453"/>
                </a:lnTo>
                <a:cubicBezTo>
                  <a:pt x="327852" y="1804268"/>
                  <a:pt x="0" y="1418642"/>
                  <a:pt x="0" y="956442"/>
                </a:cubicBezTo>
                <a:cubicBezTo>
                  <a:pt x="0" y="494243"/>
                  <a:pt x="327852" y="108616"/>
                  <a:pt x="763686" y="19432"/>
                </a:cubicBezTo>
                <a:close/>
              </a:path>
            </a:pathLst>
          </a:custGeom>
          <a:solidFill>
            <a:srgbClr val="079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776A283-E975-EC40-9B29-A804862E7753}"/>
              </a:ext>
            </a:extLst>
          </p:cNvPr>
          <p:cNvSpPr txBox="1"/>
          <p:nvPr/>
        </p:nvSpPr>
        <p:spPr>
          <a:xfrm rot="16200000">
            <a:off x="788726" y="2943293"/>
            <a:ext cx="24074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2"/>
                </a:solidFill>
              </a:rPr>
              <a:t>Architecture</a:t>
            </a:r>
            <a:endParaRPr lang="en-US" sz="2000" b="1" dirty="0">
              <a:solidFill>
                <a:schemeClr val="bg2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8461BAC-93F6-2F4F-853E-5D9E1B4BF8FD}"/>
              </a:ext>
            </a:extLst>
          </p:cNvPr>
          <p:cNvSpPr txBox="1"/>
          <p:nvPr/>
        </p:nvSpPr>
        <p:spPr>
          <a:xfrm rot="16200000">
            <a:off x="918651" y="2943292"/>
            <a:ext cx="14214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2"/>
                </a:solidFill>
              </a:rPr>
              <a:t>System</a:t>
            </a:r>
            <a:endParaRPr lang="en-US" sz="3600" b="1" dirty="0">
              <a:solidFill>
                <a:schemeClr val="bg2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EA9F46D-9648-0F48-81B1-3286389FD0BF}"/>
              </a:ext>
            </a:extLst>
          </p:cNvPr>
          <p:cNvSpPr/>
          <p:nvPr/>
        </p:nvSpPr>
        <p:spPr>
          <a:xfrm>
            <a:off x="-10411942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215900" dist="38100" sx="101000" sy="101000" algn="ctr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B7EF63C0-FA55-A643-A64B-B173840BFBE2}"/>
              </a:ext>
            </a:extLst>
          </p:cNvPr>
          <p:cNvSpPr/>
          <p:nvPr/>
        </p:nvSpPr>
        <p:spPr>
          <a:xfrm>
            <a:off x="823617" y="2217683"/>
            <a:ext cx="956441" cy="1912884"/>
          </a:xfrm>
          <a:custGeom>
            <a:avLst/>
            <a:gdLst>
              <a:gd name="connsiteX0" fmla="*/ 956441 w 956441"/>
              <a:gd name="connsiteY0" fmla="*/ 0 h 1912884"/>
              <a:gd name="connsiteX1" fmla="*/ 956441 w 956441"/>
              <a:gd name="connsiteY1" fmla="*/ 1912884 h 1912884"/>
              <a:gd name="connsiteX2" fmla="*/ 763686 w 956441"/>
              <a:gd name="connsiteY2" fmla="*/ 1893453 h 1912884"/>
              <a:gd name="connsiteX3" fmla="*/ 0 w 956441"/>
              <a:gd name="connsiteY3" fmla="*/ 956442 h 1912884"/>
              <a:gd name="connsiteX4" fmla="*/ 763686 w 956441"/>
              <a:gd name="connsiteY4" fmla="*/ 19432 h 1912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6441" h="1912884">
                <a:moveTo>
                  <a:pt x="956441" y="0"/>
                </a:moveTo>
                <a:lnTo>
                  <a:pt x="956441" y="1912884"/>
                </a:lnTo>
                <a:lnTo>
                  <a:pt x="763686" y="1893453"/>
                </a:lnTo>
                <a:cubicBezTo>
                  <a:pt x="327852" y="1804268"/>
                  <a:pt x="0" y="1418642"/>
                  <a:pt x="0" y="956442"/>
                </a:cubicBezTo>
                <a:cubicBezTo>
                  <a:pt x="0" y="494243"/>
                  <a:pt x="327852" y="108616"/>
                  <a:pt x="763686" y="19432"/>
                </a:cubicBezTo>
                <a:close/>
              </a:path>
            </a:pathLst>
          </a:custGeom>
          <a:solidFill>
            <a:srgbClr val="00C9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8799586-3566-1242-A2D5-77965710CEC1}"/>
              </a:ext>
            </a:extLst>
          </p:cNvPr>
          <p:cNvSpPr txBox="1"/>
          <p:nvPr/>
        </p:nvSpPr>
        <p:spPr>
          <a:xfrm rot="16200000">
            <a:off x="347278" y="2912516"/>
            <a:ext cx="24074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2"/>
                </a:solidFill>
              </a:rPr>
              <a:t>Algorithm</a:t>
            </a:r>
            <a:endParaRPr lang="en-US" sz="2400" b="1" dirty="0">
              <a:solidFill>
                <a:schemeClr val="bg2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FD66313-F474-A643-8BC6-0230ACB5469D}"/>
              </a:ext>
            </a:extLst>
          </p:cNvPr>
          <p:cNvSpPr/>
          <p:nvPr/>
        </p:nvSpPr>
        <p:spPr>
          <a:xfrm>
            <a:off x="-10872697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215900" dist="38100" sx="101000" sy="101000" algn="ctr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24" name="Freeform 23">
            <a:extLst>
              <a:ext uri="{FF2B5EF4-FFF2-40B4-BE49-F238E27FC236}">
                <a16:creationId xmlns:a16="http://schemas.microsoft.com/office/drawing/2014/main" id="{0CDEF6F9-8829-F046-9C51-5257744C2786}"/>
              </a:ext>
            </a:extLst>
          </p:cNvPr>
          <p:cNvSpPr/>
          <p:nvPr/>
        </p:nvSpPr>
        <p:spPr>
          <a:xfrm>
            <a:off x="362862" y="2217683"/>
            <a:ext cx="956441" cy="1912884"/>
          </a:xfrm>
          <a:custGeom>
            <a:avLst/>
            <a:gdLst>
              <a:gd name="connsiteX0" fmla="*/ 956441 w 956441"/>
              <a:gd name="connsiteY0" fmla="*/ 0 h 1912884"/>
              <a:gd name="connsiteX1" fmla="*/ 956441 w 956441"/>
              <a:gd name="connsiteY1" fmla="*/ 1912884 h 1912884"/>
              <a:gd name="connsiteX2" fmla="*/ 763686 w 956441"/>
              <a:gd name="connsiteY2" fmla="*/ 1893453 h 1912884"/>
              <a:gd name="connsiteX3" fmla="*/ 0 w 956441"/>
              <a:gd name="connsiteY3" fmla="*/ 956442 h 1912884"/>
              <a:gd name="connsiteX4" fmla="*/ 763686 w 956441"/>
              <a:gd name="connsiteY4" fmla="*/ 19432 h 1912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6441" h="1912884">
                <a:moveTo>
                  <a:pt x="956441" y="0"/>
                </a:moveTo>
                <a:lnTo>
                  <a:pt x="956441" y="1912884"/>
                </a:lnTo>
                <a:lnTo>
                  <a:pt x="763686" y="1893453"/>
                </a:lnTo>
                <a:cubicBezTo>
                  <a:pt x="327852" y="1804268"/>
                  <a:pt x="0" y="1418642"/>
                  <a:pt x="0" y="956442"/>
                </a:cubicBezTo>
                <a:cubicBezTo>
                  <a:pt x="0" y="494243"/>
                  <a:pt x="327852" y="108616"/>
                  <a:pt x="763686" y="19432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3D918F0-46F0-3C4F-B286-F691750BECB1}"/>
              </a:ext>
            </a:extLst>
          </p:cNvPr>
          <p:cNvSpPr txBox="1"/>
          <p:nvPr/>
        </p:nvSpPr>
        <p:spPr>
          <a:xfrm rot="16200000">
            <a:off x="-100030" y="2912516"/>
            <a:ext cx="24074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2"/>
                </a:solidFill>
              </a:rPr>
              <a:t>&amp; Risk</a:t>
            </a:r>
            <a:endParaRPr lang="en-US" sz="2400" b="1" dirty="0">
              <a:solidFill>
                <a:schemeClr val="bg2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3586FAD-54E2-2140-A9D1-A30A93032A82}"/>
              </a:ext>
            </a:extLst>
          </p:cNvPr>
          <p:cNvSpPr txBox="1"/>
          <p:nvPr/>
        </p:nvSpPr>
        <p:spPr>
          <a:xfrm rot="16200000">
            <a:off x="29895" y="2974069"/>
            <a:ext cx="14214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2"/>
                </a:solidFill>
              </a:rPr>
              <a:t>Challenge</a:t>
            </a:r>
            <a:endParaRPr lang="en-US" sz="3600" b="1" dirty="0">
              <a:solidFill>
                <a:schemeClr val="bg2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64BA51A-D100-804E-9461-B229C6C9384D}"/>
              </a:ext>
            </a:extLst>
          </p:cNvPr>
          <p:cNvSpPr/>
          <p:nvPr/>
        </p:nvSpPr>
        <p:spPr>
          <a:xfrm>
            <a:off x="-11314594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215900" dist="38100" sx="101000" sy="101000" algn="ctr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6627FAED-A86E-8A40-B563-BADCC31BB943}"/>
              </a:ext>
            </a:extLst>
          </p:cNvPr>
          <p:cNvSpPr/>
          <p:nvPr/>
        </p:nvSpPr>
        <p:spPr>
          <a:xfrm>
            <a:off x="-79035" y="2217683"/>
            <a:ext cx="956441" cy="1912884"/>
          </a:xfrm>
          <a:custGeom>
            <a:avLst/>
            <a:gdLst>
              <a:gd name="connsiteX0" fmla="*/ 956441 w 956441"/>
              <a:gd name="connsiteY0" fmla="*/ 0 h 1912884"/>
              <a:gd name="connsiteX1" fmla="*/ 956441 w 956441"/>
              <a:gd name="connsiteY1" fmla="*/ 1912884 h 1912884"/>
              <a:gd name="connsiteX2" fmla="*/ 763686 w 956441"/>
              <a:gd name="connsiteY2" fmla="*/ 1893453 h 1912884"/>
              <a:gd name="connsiteX3" fmla="*/ 0 w 956441"/>
              <a:gd name="connsiteY3" fmla="*/ 956442 h 1912884"/>
              <a:gd name="connsiteX4" fmla="*/ 763686 w 956441"/>
              <a:gd name="connsiteY4" fmla="*/ 19432 h 1912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6441" h="1912884">
                <a:moveTo>
                  <a:pt x="956441" y="0"/>
                </a:moveTo>
                <a:lnTo>
                  <a:pt x="956441" y="1912884"/>
                </a:lnTo>
                <a:lnTo>
                  <a:pt x="763686" y="1893453"/>
                </a:lnTo>
                <a:cubicBezTo>
                  <a:pt x="327852" y="1804268"/>
                  <a:pt x="0" y="1418642"/>
                  <a:pt x="0" y="956442"/>
                </a:cubicBezTo>
                <a:cubicBezTo>
                  <a:pt x="0" y="494243"/>
                  <a:pt x="327852" y="108616"/>
                  <a:pt x="763686" y="19432"/>
                </a:cubicBezTo>
                <a:close/>
              </a:path>
            </a:pathLst>
          </a:custGeom>
          <a:solidFill>
            <a:srgbClr val="6D8E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6559A9F-CAF8-1D42-A31A-AAF6D3117822}"/>
              </a:ext>
            </a:extLst>
          </p:cNvPr>
          <p:cNvSpPr txBox="1"/>
          <p:nvPr/>
        </p:nvSpPr>
        <p:spPr>
          <a:xfrm rot="16200000">
            <a:off x="-447797" y="2912514"/>
            <a:ext cx="22461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2"/>
                </a:solidFill>
              </a:rPr>
              <a:t>Conclusion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F04CF2E-9F0D-E544-8FAC-487EFE645213}"/>
              </a:ext>
            </a:extLst>
          </p:cNvPr>
          <p:cNvSpPr/>
          <p:nvPr/>
        </p:nvSpPr>
        <p:spPr>
          <a:xfrm>
            <a:off x="-11788662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215900" dist="38100" sx="101000" sy="101000" algn="ctr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37" name="Freeform 36">
            <a:extLst>
              <a:ext uri="{FF2B5EF4-FFF2-40B4-BE49-F238E27FC236}">
                <a16:creationId xmlns:a16="http://schemas.microsoft.com/office/drawing/2014/main" id="{603B975D-BC4E-1E40-90E3-4064D8183495}"/>
              </a:ext>
            </a:extLst>
          </p:cNvPr>
          <p:cNvSpPr/>
          <p:nvPr/>
        </p:nvSpPr>
        <p:spPr>
          <a:xfrm>
            <a:off x="-553103" y="2217683"/>
            <a:ext cx="956441" cy="1912884"/>
          </a:xfrm>
          <a:custGeom>
            <a:avLst/>
            <a:gdLst>
              <a:gd name="connsiteX0" fmla="*/ 956441 w 956441"/>
              <a:gd name="connsiteY0" fmla="*/ 0 h 1912884"/>
              <a:gd name="connsiteX1" fmla="*/ 956441 w 956441"/>
              <a:gd name="connsiteY1" fmla="*/ 1912884 h 1912884"/>
              <a:gd name="connsiteX2" fmla="*/ 763686 w 956441"/>
              <a:gd name="connsiteY2" fmla="*/ 1893453 h 1912884"/>
              <a:gd name="connsiteX3" fmla="*/ 0 w 956441"/>
              <a:gd name="connsiteY3" fmla="*/ 956442 h 1912884"/>
              <a:gd name="connsiteX4" fmla="*/ 763686 w 956441"/>
              <a:gd name="connsiteY4" fmla="*/ 19432 h 1912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6441" h="1912884">
                <a:moveTo>
                  <a:pt x="956441" y="0"/>
                </a:moveTo>
                <a:lnTo>
                  <a:pt x="956441" y="1912884"/>
                </a:lnTo>
                <a:lnTo>
                  <a:pt x="763686" y="1893453"/>
                </a:lnTo>
                <a:cubicBezTo>
                  <a:pt x="327852" y="1804268"/>
                  <a:pt x="0" y="1418642"/>
                  <a:pt x="0" y="956442"/>
                </a:cubicBezTo>
                <a:cubicBezTo>
                  <a:pt x="0" y="494243"/>
                  <a:pt x="327852" y="108616"/>
                  <a:pt x="763686" y="19432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1082D71-9809-E446-8DCF-AA59F2CCC8D4}"/>
              </a:ext>
            </a:extLst>
          </p:cNvPr>
          <p:cNvSpPr txBox="1"/>
          <p:nvPr/>
        </p:nvSpPr>
        <p:spPr>
          <a:xfrm rot="16200000">
            <a:off x="-536447" y="2881737"/>
            <a:ext cx="14214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2"/>
                </a:solidFill>
              </a:rPr>
              <a:t>Q </a:t>
            </a:r>
            <a:r>
              <a:rPr lang="en-US" sz="2400" b="1" dirty="0">
                <a:solidFill>
                  <a:schemeClr val="bg2"/>
                </a:solidFill>
              </a:rPr>
              <a:t>&amp; </a:t>
            </a:r>
            <a:r>
              <a:rPr lang="en-US" sz="3200" b="1" dirty="0">
                <a:solidFill>
                  <a:schemeClr val="bg2"/>
                </a:solidFill>
              </a:rPr>
              <a:t>A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F07728F-B84E-A942-9342-43B07B2FA797}"/>
              </a:ext>
            </a:extLst>
          </p:cNvPr>
          <p:cNvGrpSpPr/>
          <p:nvPr/>
        </p:nvGrpSpPr>
        <p:grpSpPr>
          <a:xfrm>
            <a:off x="5022626" y="503757"/>
            <a:ext cx="1713926" cy="1713926"/>
            <a:chOff x="1466851" y="1754971"/>
            <a:chExt cx="2362200" cy="2362200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0057BBC9-5D11-504C-A499-2E539376E8A2}"/>
                </a:ext>
              </a:extLst>
            </p:cNvPr>
            <p:cNvSpPr/>
            <p:nvPr/>
          </p:nvSpPr>
          <p:spPr>
            <a:xfrm>
              <a:off x="1466851" y="1754971"/>
              <a:ext cx="2362200" cy="2362200"/>
            </a:xfrm>
            <a:prstGeom prst="ellipse">
              <a:avLst/>
            </a:pr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1741CF3B-BE82-624A-B71B-A40C6AA566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1619254" y="1928173"/>
              <a:ext cx="2057396" cy="2015796"/>
            </a:xfrm>
            <a:prstGeom prst="ellipse">
              <a:avLst/>
            </a:prstGeom>
          </p:spPr>
        </p:pic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A54A734E-D9A9-A640-BF2C-1E7D42112F97}"/>
              </a:ext>
            </a:extLst>
          </p:cNvPr>
          <p:cNvGrpSpPr/>
          <p:nvPr/>
        </p:nvGrpSpPr>
        <p:grpSpPr>
          <a:xfrm>
            <a:off x="8340934" y="483433"/>
            <a:ext cx="1763312" cy="1763312"/>
            <a:chOff x="4388156" y="1754971"/>
            <a:chExt cx="2362200" cy="2362200"/>
          </a:xfrm>
          <a:solidFill>
            <a:srgbClr val="FF5969"/>
          </a:solidFill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AD43DB41-CF45-C949-815D-4BE5043D70B6}"/>
                </a:ext>
              </a:extLst>
            </p:cNvPr>
            <p:cNvSpPr/>
            <p:nvPr/>
          </p:nvSpPr>
          <p:spPr>
            <a:xfrm>
              <a:off x="4388156" y="1754971"/>
              <a:ext cx="2362200" cy="2362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5B40FBDE-55FF-5241-9E1B-9B2C14EBFBD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4540559" y="1907374"/>
              <a:ext cx="2057396" cy="2057396"/>
            </a:xfrm>
            <a:prstGeom prst="ellipse">
              <a:avLst/>
            </a:prstGeom>
            <a:grpFill/>
          </p:spPr>
        </p:pic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02416021-44AE-A341-A0EB-4AD42A172D4D}"/>
              </a:ext>
            </a:extLst>
          </p:cNvPr>
          <p:cNvGrpSpPr/>
          <p:nvPr/>
        </p:nvGrpSpPr>
        <p:grpSpPr>
          <a:xfrm>
            <a:off x="4975044" y="3438524"/>
            <a:ext cx="1772065" cy="1772065"/>
            <a:chOff x="7245656" y="1754971"/>
            <a:chExt cx="2362200" cy="2362200"/>
          </a:xfrm>
          <a:solidFill>
            <a:srgbClr val="03A1A4"/>
          </a:solidFill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4042D9A0-F3C7-EE49-8487-86794E59FEE3}"/>
                </a:ext>
              </a:extLst>
            </p:cNvPr>
            <p:cNvSpPr/>
            <p:nvPr/>
          </p:nvSpPr>
          <p:spPr>
            <a:xfrm>
              <a:off x="7245656" y="1754971"/>
              <a:ext cx="2362200" cy="2362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E085A955-8928-D24D-83D6-3B7088C04D9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7395188" y="1889721"/>
              <a:ext cx="2063138" cy="2092702"/>
            </a:xfrm>
            <a:prstGeom prst="ellipse">
              <a:avLst/>
            </a:prstGeom>
            <a:grpFill/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BF8621A1-4B4B-6B4C-B766-BE02B14A431F}"/>
              </a:ext>
            </a:extLst>
          </p:cNvPr>
          <p:cNvGrpSpPr/>
          <p:nvPr/>
        </p:nvGrpSpPr>
        <p:grpSpPr>
          <a:xfrm>
            <a:off x="4164490" y="2261934"/>
            <a:ext cx="3305408" cy="1054336"/>
            <a:chOff x="-156516" y="4416136"/>
            <a:chExt cx="3890335" cy="1240912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EFF1ECD3-4CA2-0140-9F69-27A03F0992CC}"/>
                </a:ext>
              </a:extLst>
            </p:cNvPr>
            <p:cNvSpPr txBox="1"/>
            <p:nvPr/>
          </p:nvSpPr>
          <p:spPr>
            <a:xfrm>
              <a:off x="31154" y="4416136"/>
              <a:ext cx="3514995" cy="5433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5D7373"/>
                  </a:solidFill>
                  <a:latin typeface="Tw Cen MT" panose="020B0602020104020603" pitchFamily="34" charset="0"/>
                </a:rPr>
                <a:t>HUACHENG ZHANG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A98EF76C-2EF0-A64D-98CF-82F4151EF03F}"/>
                </a:ext>
              </a:extLst>
            </p:cNvPr>
            <p:cNvSpPr txBox="1"/>
            <p:nvPr/>
          </p:nvSpPr>
          <p:spPr>
            <a:xfrm>
              <a:off x="8923" y="4853748"/>
              <a:ext cx="3559456" cy="7607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  <a:latin typeface="Tw Cen MT" panose="020B0602020104020603" pitchFamily="34" charset="0"/>
                </a:rPr>
                <a:t>h.zhang@student.fdu.edu</a:t>
              </a:r>
              <a:endParaRPr lang="en-US" dirty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</a:endParaRPr>
            </a:p>
            <a:p>
              <a:pPr algn="ctr"/>
              <a:endParaRPr lang="en-US" dirty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AA3B7892-CB37-3B4F-A89D-0F0074397279}"/>
                </a:ext>
              </a:extLst>
            </p:cNvPr>
            <p:cNvSpPr txBox="1"/>
            <p:nvPr/>
          </p:nvSpPr>
          <p:spPr>
            <a:xfrm>
              <a:off x="-156516" y="5222359"/>
              <a:ext cx="3890335" cy="4346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Tw Cen MT" panose="020B0602020104020603" pitchFamily="34" charset="0"/>
                </a:rPr>
                <a:t>2007356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F141548C-89EA-A343-853A-81E7056798CA}"/>
              </a:ext>
            </a:extLst>
          </p:cNvPr>
          <p:cNvGrpSpPr/>
          <p:nvPr/>
        </p:nvGrpSpPr>
        <p:grpSpPr>
          <a:xfrm>
            <a:off x="7670518" y="2261934"/>
            <a:ext cx="2967264" cy="1054336"/>
            <a:chOff x="2920946" y="4416136"/>
            <a:chExt cx="3492353" cy="1240912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0E94059A-36F2-434B-B845-F8125E77AAD3}"/>
                </a:ext>
              </a:extLst>
            </p:cNvPr>
            <p:cNvSpPr txBox="1"/>
            <p:nvPr/>
          </p:nvSpPr>
          <p:spPr>
            <a:xfrm>
              <a:off x="3079287" y="4416136"/>
              <a:ext cx="3175671" cy="5433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FF5969"/>
                  </a:solidFill>
                  <a:latin typeface="Tw Cen MT" panose="020B0602020104020603" pitchFamily="34" charset="0"/>
                </a:rPr>
                <a:t>PARSIRI SUTHIYUTH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98F6D2F2-F153-3D42-ABCC-C9987FEB6EA8}"/>
                </a:ext>
              </a:extLst>
            </p:cNvPr>
            <p:cNvSpPr txBox="1"/>
            <p:nvPr/>
          </p:nvSpPr>
          <p:spPr>
            <a:xfrm>
              <a:off x="2920946" y="4853748"/>
              <a:ext cx="3492353" cy="4346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  <a:latin typeface="Tw Cen MT" panose="020B0602020104020603" pitchFamily="34" charset="0"/>
                </a:rPr>
                <a:t>p.suthiyuth@student.fdu.edu</a:t>
              </a:r>
              <a:endParaRPr lang="en-US" dirty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92CFB8E-4BF9-0D45-8ACE-6E43D4117FF6}"/>
                </a:ext>
              </a:extLst>
            </p:cNvPr>
            <p:cNvSpPr txBox="1"/>
            <p:nvPr/>
          </p:nvSpPr>
          <p:spPr>
            <a:xfrm>
              <a:off x="3143051" y="5222359"/>
              <a:ext cx="3048141" cy="4346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Tw Cen MT" panose="020B0602020104020603" pitchFamily="34" charset="0"/>
                </a:rPr>
                <a:t>2046990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6D26515D-9AE1-744C-8251-41DFA17B6335}"/>
              </a:ext>
            </a:extLst>
          </p:cNvPr>
          <p:cNvGrpSpPr/>
          <p:nvPr/>
        </p:nvGrpSpPr>
        <p:grpSpPr>
          <a:xfrm>
            <a:off x="4087038" y="5174239"/>
            <a:ext cx="3407392" cy="1054336"/>
            <a:chOff x="5710080" y="4416136"/>
            <a:chExt cx="4010367" cy="1240912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DABB094A-EE19-CD44-B26E-5CEADB1EB23A}"/>
                </a:ext>
              </a:extLst>
            </p:cNvPr>
            <p:cNvSpPr txBox="1"/>
            <p:nvPr/>
          </p:nvSpPr>
          <p:spPr>
            <a:xfrm>
              <a:off x="6392877" y="4416136"/>
              <a:ext cx="2644771" cy="5433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03A1A4"/>
                  </a:solidFill>
                  <a:latin typeface="Tw Cen MT" panose="020B0602020104020603" pitchFamily="34" charset="0"/>
                </a:rPr>
                <a:t>YUYANG WEI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EF50D3B6-65AF-BE47-974B-FA7C32F7132F}"/>
                </a:ext>
              </a:extLst>
            </p:cNvPr>
            <p:cNvSpPr txBox="1"/>
            <p:nvPr/>
          </p:nvSpPr>
          <p:spPr>
            <a:xfrm>
              <a:off x="5904392" y="4853746"/>
              <a:ext cx="3621744" cy="4346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Tw Cen MT" panose="020B0602020104020603" pitchFamily="34" charset="0"/>
                </a:rPr>
                <a:t>y.wei1@student.fdu.edu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EE4C62E1-C411-9048-86BF-808D56E99F77}"/>
                </a:ext>
              </a:extLst>
            </p:cNvPr>
            <p:cNvSpPr txBox="1"/>
            <p:nvPr/>
          </p:nvSpPr>
          <p:spPr>
            <a:xfrm>
              <a:off x="5710080" y="5222359"/>
              <a:ext cx="4010367" cy="4346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Tw Cen MT" panose="020B0602020104020603" pitchFamily="34" charset="0"/>
                </a:rPr>
                <a:t>2077165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26E9CD8C-C17C-DE44-B718-15535D39635C}"/>
              </a:ext>
            </a:extLst>
          </p:cNvPr>
          <p:cNvGrpSpPr/>
          <p:nvPr/>
        </p:nvGrpSpPr>
        <p:grpSpPr>
          <a:xfrm>
            <a:off x="8380270" y="3436495"/>
            <a:ext cx="1713926" cy="1713926"/>
            <a:chOff x="1466851" y="1754971"/>
            <a:chExt cx="2362200" cy="2362200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E47808EC-6830-3C47-8DF4-4054D0D8FA8F}"/>
                </a:ext>
              </a:extLst>
            </p:cNvPr>
            <p:cNvSpPr/>
            <p:nvPr/>
          </p:nvSpPr>
          <p:spPr>
            <a:xfrm>
              <a:off x="1466851" y="1754971"/>
              <a:ext cx="2362200" cy="23622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A6306192-F0D2-6E43-A3AC-1B547F02018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/>
          </p:blipFill>
          <p:spPr>
            <a:xfrm>
              <a:off x="1619254" y="1908931"/>
              <a:ext cx="2057396" cy="2054278"/>
            </a:xfrm>
            <a:prstGeom prst="ellipse">
              <a:avLst/>
            </a:prstGeom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50FFA016-18F6-AF4D-A257-975156C0FDD9}"/>
              </a:ext>
            </a:extLst>
          </p:cNvPr>
          <p:cNvGrpSpPr/>
          <p:nvPr/>
        </p:nvGrpSpPr>
        <p:grpSpPr>
          <a:xfrm>
            <a:off x="7522134" y="5148284"/>
            <a:ext cx="3305408" cy="1054336"/>
            <a:chOff x="-156516" y="4416136"/>
            <a:chExt cx="3890335" cy="1240912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5DF0705A-DB26-D149-94DA-5037606C3F53}"/>
                </a:ext>
              </a:extLst>
            </p:cNvPr>
            <p:cNvSpPr txBox="1"/>
            <p:nvPr/>
          </p:nvSpPr>
          <p:spPr>
            <a:xfrm>
              <a:off x="225164" y="4416136"/>
              <a:ext cx="3126975" cy="5433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FFC000"/>
                  </a:solidFill>
                  <a:latin typeface="Tw Cen MT" panose="020B0602020104020603" pitchFamily="34" charset="0"/>
                </a:rPr>
                <a:t>ZONGJIE WANG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1C6EE540-1F1A-A443-9D85-318A657E57CC}"/>
                </a:ext>
              </a:extLst>
            </p:cNvPr>
            <p:cNvSpPr txBox="1"/>
            <p:nvPr/>
          </p:nvSpPr>
          <p:spPr>
            <a:xfrm>
              <a:off x="66823" y="4853748"/>
              <a:ext cx="3443657" cy="4346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Tw Cen MT" panose="020B0602020104020603" pitchFamily="34" charset="0"/>
                </a:rPr>
                <a:t>z.wang3@student.fdu.edu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D6D83A60-07F4-7C47-9ECA-D0B73972EA7C}"/>
                </a:ext>
              </a:extLst>
            </p:cNvPr>
            <p:cNvSpPr txBox="1"/>
            <p:nvPr/>
          </p:nvSpPr>
          <p:spPr>
            <a:xfrm>
              <a:off x="-156516" y="5222359"/>
              <a:ext cx="3890335" cy="4346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Tw Cen MT" panose="020B0602020104020603" pitchFamily="34" charset="0"/>
                </a:rPr>
                <a:t>2073762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338792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75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2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250"/>
                            </p:stCondLst>
                            <p:childTnLst>
                              <p:par>
                                <p:cTn id="3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2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2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2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750"/>
                            </p:stCondLst>
                            <p:childTnLst>
                              <p:par>
                                <p:cTn id="4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2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7003336-0F84-8A42-BFC5-679F9FF70B4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215900" dist="38100" sx="101000" sy="101000" algn="ctr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8D0750F1-F720-E240-9C7C-0454730C1A55}"/>
              </a:ext>
            </a:extLst>
          </p:cNvPr>
          <p:cNvSpPr/>
          <p:nvPr/>
        </p:nvSpPr>
        <p:spPr>
          <a:xfrm>
            <a:off x="11235559" y="2217683"/>
            <a:ext cx="956441" cy="1912884"/>
          </a:xfrm>
          <a:custGeom>
            <a:avLst/>
            <a:gdLst>
              <a:gd name="connsiteX0" fmla="*/ 956441 w 956441"/>
              <a:gd name="connsiteY0" fmla="*/ 0 h 1912884"/>
              <a:gd name="connsiteX1" fmla="*/ 956441 w 956441"/>
              <a:gd name="connsiteY1" fmla="*/ 1912884 h 1912884"/>
              <a:gd name="connsiteX2" fmla="*/ 763686 w 956441"/>
              <a:gd name="connsiteY2" fmla="*/ 1893453 h 1912884"/>
              <a:gd name="connsiteX3" fmla="*/ 0 w 956441"/>
              <a:gd name="connsiteY3" fmla="*/ 956442 h 1912884"/>
              <a:gd name="connsiteX4" fmla="*/ 763686 w 956441"/>
              <a:gd name="connsiteY4" fmla="*/ 19432 h 1912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6441" h="1912884">
                <a:moveTo>
                  <a:pt x="956441" y="0"/>
                </a:moveTo>
                <a:lnTo>
                  <a:pt x="956441" y="1912884"/>
                </a:lnTo>
                <a:lnTo>
                  <a:pt x="763686" y="1893453"/>
                </a:lnTo>
                <a:cubicBezTo>
                  <a:pt x="327852" y="1804268"/>
                  <a:pt x="0" y="1418642"/>
                  <a:pt x="0" y="956442"/>
                </a:cubicBezTo>
                <a:cubicBezTo>
                  <a:pt x="0" y="494243"/>
                  <a:pt x="327852" y="108616"/>
                  <a:pt x="763686" y="19432"/>
                </a:cubicBez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79584B-E5FE-7C48-940B-B36084AE0978}"/>
              </a:ext>
            </a:extLst>
          </p:cNvPr>
          <p:cNvSpPr txBox="1"/>
          <p:nvPr/>
        </p:nvSpPr>
        <p:spPr>
          <a:xfrm rot="16200000">
            <a:off x="11212282" y="2850959"/>
            <a:ext cx="14214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2"/>
                </a:solidFill>
              </a:rPr>
              <a:t>Team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B2A5AC7-85AD-7845-A342-830B01F3147D}"/>
              </a:ext>
            </a:extLst>
          </p:cNvPr>
          <p:cNvSpPr/>
          <p:nvPr/>
        </p:nvSpPr>
        <p:spPr>
          <a:xfrm>
            <a:off x="-45099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215900" dist="38100" sx="101000" sy="101000" algn="ctr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9E256238-9C98-C04F-8A04-D9771C30FB86}"/>
              </a:ext>
            </a:extLst>
          </p:cNvPr>
          <p:cNvSpPr/>
          <p:nvPr/>
        </p:nvSpPr>
        <p:spPr>
          <a:xfrm>
            <a:off x="10784569" y="2217683"/>
            <a:ext cx="956441" cy="1912884"/>
          </a:xfrm>
          <a:custGeom>
            <a:avLst/>
            <a:gdLst>
              <a:gd name="connsiteX0" fmla="*/ 956441 w 956441"/>
              <a:gd name="connsiteY0" fmla="*/ 0 h 1912884"/>
              <a:gd name="connsiteX1" fmla="*/ 956441 w 956441"/>
              <a:gd name="connsiteY1" fmla="*/ 1912884 h 1912884"/>
              <a:gd name="connsiteX2" fmla="*/ 763686 w 956441"/>
              <a:gd name="connsiteY2" fmla="*/ 1893453 h 1912884"/>
              <a:gd name="connsiteX3" fmla="*/ 0 w 956441"/>
              <a:gd name="connsiteY3" fmla="*/ 956442 h 1912884"/>
              <a:gd name="connsiteX4" fmla="*/ 763686 w 956441"/>
              <a:gd name="connsiteY4" fmla="*/ 19432 h 1912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6441" h="1912884">
                <a:moveTo>
                  <a:pt x="956441" y="0"/>
                </a:moveTo>
                <a:lnTo>
                  <a:pt x="956441" y="1912884"/>
                </a:lnTo>
                <a:lnTo>
                  <a:pt x="763686" y="1893453"/>
                </a:lnTo>
                <a:cubicBezTo>
                  <a:pt x="327852" y="1804268"/>
                  <a:pt x="0" y="1418642"/>
                  <a:pt x="0" y="956442"/>
                </a:cubicBezTo>
                <a:cubicBezTo>
                  <a:pt x="0" y="494243"/>
                  <a:pt x="327852" y="108616"/>
                  <a:pt x="763686" y="19432"/>
                </a:cubicBezTo>
                <a:close/>
              </a:path>
            </a:pathLst>
          </a:custGeom>
          <a:solidFill>
            <a:srgbClr val="FB44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E52F14-1A79-1845-A840-D29E1C820395}"/>
              </a:ext>
            </a:extLst>
          </p:cNvPr>
          <p:cNvSpPr txBox="1"/>
          <p:nvPr/>
        </p:nvSpPr>
        <p:spPr>
          <a:xfrm rot="16200000">
            <a:off x="10652099" y="2881736"/>
            <a:ext cx="17197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2"/>
                </a:solidFill>
              </a:rPr>
              <a:t>Problem</a:t>
            </a:r>
            <a:endParaRPr lang="en-US" sz="3600" b="1" dirty="0">
              <a:solidFill>
                <a:schemeClr val="bg2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6C963C4-F52B-124B-B595-0D75D664A05B}"/>
              </a:ext>
            </a:extLst>
          </p:cNvPr>
          <p:cNvSpPr/>
          <p:nvPr/>
        </p:nvSpPr>
        <p:spPr>
          <a:xfrm>
            <a:off x="-845167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215900" dist="38100" sx="101000" sy="101000" algn="ctr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C3088E33-A1CB-5E42-AB9C-5E358A1461E5}"/>
              </a:ext>
            </a:extLst>
          </p:cNvPr>
          <p:cNvSpPr/>
          <p:nvPr/>
        </p:nvSpPr>
        <p:spPr>
          <a:xfrm>
            <a:off x="10390392" y="2217683"/>
            <a:ext cx="956441" cy="1912884"/>
          </a:xfrm>
          <a:custGeom>
            <a:avLst/>
            <a:gdLst>
              <a:gd name="connsiteX0" fmla="*/ 956441 w 956441"/>
              <a:gd name="connsiteY0" fmla="*/ 0 h 1912884"/>
              <a:gd name="connsiteX1" fmla="*/ 956441 w 956441"/>
              <a:gd name="connsiteY1" fmla="*/ 1912884 h 1912884"/>
              <a:gd name="connsiteX2" fmla="*/ 763686 w 956441"/>
              <a:gd name="connsiteY2" fmla="*/ 1893453 h 1912884"/>
              <a:gd name="connsiteX3" fmla="*/ 0 w 956441"/>
              <a:gd name="connsiteY3" fmla="*/ 956442 h 1912884"/>
              <a:gd name="connsiteX4" fmla="*/ 763686 w 956441"/>
              <a:gd name="connsiteY4" fmla="*/ 19432 h 1912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6441" h="1912884">
                <a:moveTo>
                  <a:pt x="956441" y="0"/>
                </a:moveTo>
                <a:lnTo>
                  <a:pt x="956441" y="1912884"/>
                </a:lnTo>
                <a:lnTo>
                  <a:pt x="763686" y="1893453"/>
                </a:lnTo>
                <a:cubicBezTo>
                  <a:pt x="327852" y="1804268"/>
                  <a:pt x="0" y="1418642"/>
                  <a:pt x="0" y="956442"/>
                </a:cubicBezTo>
                <a:cubicBezTo>
                  <a:pt x="0" y="494243"/>
                  <a:pt x="327852" y="108616"/>
                  <a:pt x="763686" y="19432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F98315E-DA92-A847-A5BB-0FA2CD482BC7}"/>
              </a:ext>
            </a:extLst>
          </p:cNvPr>
          <p:cNvSpPr txBox="1"/>
          <p:nvPr/>
        </p:nvSpPr>
        <p:spPr>
          <a:xfrm rot="16200000">
            <a:off x="10407048" y="2874044"/>
            <a:ext cx="142149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300" b="1" dirty="0">
                <a:solidFill>
                  <a:schemeClr val="bg2"/>
                </a:solidFill>
              </a:rPr>
              <a:t>Work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1A52BB3-E374-D544-903E-E7FAA8209B7A}"/>
              </a:ext>
            </a:extLst>
          </p:cNvPr>
          <p:cNvSpPr txBox="1"/>
          <p:nvPr/>
        </p:nvSpPr>
        <p:spPr>
          <a:xfrm rot="16200000">
            <a:off x="10085135" y="2943292"/>
            <a:ext cx="14214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2"/>
                </a:solidFill>
              </a:rPr>
              <a:t>Related</a:t>
            </a:r>
            <a:endParaRPr lang="en-US" sz="3600" b="1" dirty="0">
              <a:solidFill>
                <a:schemeClr val="bg2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165BA47-04CC-354C-99CC-F03ABB2686C3}"/>
              </a:ext>
            </a:extLst>
          </p:cNvPr>
          <p:cNvSpPr/>
          <p:nvPr/>
        </p:nvSpPr>
        <p:spPr>
          <a:xfrm>
            <a:off x="-1258849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215900" dist="38100" sx="101000" sy="101000" algn="ctr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4C012F41-48D1-DB4C-9A97-2FD733DC5533}"/>
              </a:ext>
            </a:extLst>
          </p:cNvPr>
          <p:cNvSpPr/>
          <p:nvPr/>
        </p:nvSpPr>
        <p:spPr>
          <a:xfrm>
            <a:off x="9976710" y="2217683"/>
            <a:ext cx="956441" cy="1912884"/>
          </a:xfrm>
          <a:custGeom>
            <a:avLst/>
            <a:gdLst>
              <a:gd name="connsiteX0" fmla="*/ 956441 w 956441"/>
              <a:gd name="connsiteY0" fmla="*/ 0 h 1912884"/>
              <a:gd name="connsiteX1" fmla="*/ 956441 w 956441"/>
              <a:gd name="connsiteY1" fmla="*/ 1912884 h 1912884"/>
              <a:gd name="connsiteX2" fmla="*/ 763686 w 956441"/>
              <a:gd name="connsiteY2" fmla="*/ 1893453 h 1912884"/>
              <a:gd name="connsiteX3" fmla="*/ 0 w 956441"/>
              <a:gd name="connsiteY3" fmla="*/ 956442 h 1912884"/>
              <a:gd name="connsiteX4" fmla="*/ 763686 w 956441"/>
              <a:gd name="connsiteY4" fmla="*/ 19432 h 1912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6441" h="1912884">
                <a:moveTo>
                  <a:pt x="956441" y="0"/>
                </a:moveTo>
                <a:lnTo>
                  <a:pt x="956441" y="1912884"/>
                </a:lnTo>
                <a:lnTo>
                  <a:pt x="763686" y="1893453"/>
                </a:lnTo>
                <a:cubicBezTo>
                  <a:pt x="327852" y="1804268"/>
                  <a:pt x="0" y="1418642"/>
                  <a:pt x="0" y="956442"/>
                </a:cubicBezTo>
                <a:cubicBezTo>
                  <a:pt x="0" y="494243"/>
                  <a:pt x="327852" y="108616"/>
                  <a:pt x="763686" y="19432"/>
                </a:cubicBezTo>
                <a:close/>
              </a:path>
            </a:pathLst>
          </a:custGeom>
          <a:solidFill>
            <a:srgbClr val="079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776A283-E975-EC40-9B29-A804862E7753}"/>
              </a:ext>
            </a:extLst>
          </p:cNvPr>
          <p:cNvSpPr txBox="1"/>
          <p:nvPr/>
        </p:nvSpPr>
        <p:spPr>
          <a:xfrm rot="16200000">
            <a:off x="9761122" y="2943293"/>
            <a:ext cx="19128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2"/>
                </a:solidFill>
              </a:rPr>
              <a:t>Architecture</a:t>
            </a:r>
            <a:endParaRPr lang="en-US" sz="2000" b="1" dirty="0">
              <a:solidFill>
                <a:schemeClr val="bg2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8461BAC-93F6-2F4F-853E-5D9E1B4BF8FD}"/>
              </a:ext>
            </a:extLst>
          </p:cNvPr>
          <p:cNvSpPr txBox="1"/>
          <p:nvPr/>
        </p:nvSpPr>
        <p:spPr>
          <a:xfrm rot="16200000">
            <a:off x="9643743" y="2943292"/>
            <a:ext cx="14214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2"/>
                </a:solidFill>
              </a:rPr>
              <a:t>System</a:t>
            </a:r>
            <a:endParaRPr lang="en-US" sz="3600" b="1" dirty="0">
              <a:solidFill>
                <a:schemeClr val="bg2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EA9F46D-9648-0F48-81B1-3286389FD0BF}"/>
              </a:ext>
            </a:extLst>
          </p:cNvPr>
          <p:cNvSpPr/>
          <p:nvPr/>
        </p:nvSpPr>
        <p:spPr>
          <a:xfrm>
            <a:off x="-1645477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215900" dist="38100" sx="101000" sy="101000" algn="ctr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B7EF63C0-FA55-A643-A64B-B173840BFBE2}"/>
              </a:ext>
            </a:extLst>
          </p:cNvPr>
          <p:cNvSpPr/>
          <p:nvPr/>
        </p:nvSpPr>
        <p:spPr>
          <a:xfrm>
            <a:off x="9590082" y="2217683"/>
            <a:ext cx="956441" cy="1912884"/>
          </a:xfrm>
          <a:custGeom>
            <a:avLst/>
            <a:gdLst>
              <a:gd name="connsiteX0" fmla="*/ 956441 w 956441"/>
              <a:gd name="connsiteY0" fmla="*/ 0 h 1912884"/>
              <a:gd name="connsiteX1" fmla="*/ 956441 w 956441"/>
              <a:gd name="connsiteY1" fmla="*/ 1912884 h 1912884"/>
              <a:gd name="connsiteX2" fmla="*/ 763686 w 956441"/>
              <a:gd name="connsiteY2" fmla="*/ 1893453 h 1912884"/>
              <a:gd name="connsiteX3" fmla="*/ 0 w 956441"/>
              <a:gd name="connsiteY3" fmla="*/ 956442 h 1912884"/>
              <a:gd name="connsiteX4" fmla="*/ 763686 w 956441"/>
              <a:gd name="connsiteY4" fmla="*/ 19432 h 1912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6441" h="1912884">
                <a:moveTo>
                  <a:pt x="956441" y="0"/>
                </a:moveTo>
                <a:lnTo>
                  <a:pt x="956441" y="1912884"/>
                </a:lnTo>
                <a:lnTo>
                  <a:pt x="763686" y="1893453"/>
                </a:lnTo>
                <a:cubicBezTo>
                  <a:pt x="327852" y="1804268"/>
                  <a:pt x="0" y="1418642"/>
                  <a:pt x="0" y="956442"/>
                </a:cubicBezTo>
                <a:cubicBezTo>
                  <a:pt x="0" y="494243"/>
                  <a:pt x="327852" y="108616"/>
                  <a:pt x="763686" y="19432"/>
                </a:cubicBezTo>
                <a:close/>
              </a:path>
            </a:pathLst>
          </a:custGeom>
          <a:solidFill>
            <a:srgbClr val="00C9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8799586-3566-1242-A2D5-77965710CEC1}"/>
              </a:ext>
            </a:extLst>
          </p:cNvPr>
          <p:cNvSpPr txBox="1"/>
          <p:nvPr/>
        </p:nvSpPr>
        <p:spPr>
          <a:xfrm rot="16200000">
            <a:off x="9457608" y="2912516"/>
            <a:ext cx="17197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2"/>
                </a:solidFill>
              </a:rPr>
              <a:t>Algorithm</a:t>
            </a:r>
            <a:endParaRPr lang="en-US" sz="2400" b="1" dirty="0">
              <a:solidFill>
                <a:schemeClr val="bg2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FD66313-F474-A643-8BC6-0230ACB5469D}"/>
              </a:ext>
            </a:extLst>
          </p:cNvPr>
          <p:cNvSpPr/>
          <p:nvPr/>
        </p:nvSpPr>
        <p:spPr>
          <a:xfrm>
            <a:off x="-2028496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215900" dist="38100" sx="101000" sy="101000" algn="ctr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24" name="Freeform 23">
            <a:extLst>
              <a:ext uri="{FF2B5EF4-FFF2-40B4-BE49-F238E27FC236}">
                <a16:creationId xmlns:a16="http://schemas.microsoft.com/office/drawing/2014/main" id="{0CDEF6F9-8829-F046-9C51-5257744C2786}"/>
              </a:ext>
            </a:extLst>
          </p:cNvPr>
          <p:cNvSpPr/>
          <p:nvPr/>
        </p:nvSpPr>
        <p:spPr>
          <a:xfrm>
            <a:off x="9207063" y="2217683"/>
            <a:ext cx="956441" cy="1912884"/>
          </a:xfrm>
          <a:custGeom>
            <a:avLst/>
            <a:gdLst>
              <a:gd name="connsiteX0" fmla="*/ 956441 w 956441"/>
              <a:gd name="connsiteY0" fmla="*/ 0 h 1912884"/>
              <a:gd name="connsiteX1" fmla="*/ 956441 w 956441"/>
              <a:gd name="connsiteY1" fmla="*/ 1912884 h 1912884"/>
              <a:gd name="connsiteX2" fmla="*/ 763686 w 956441"/>
              <a:gd name="connsiteY2" fmla="*/ 1893453 h 1912884"/>
              <a:gd name="connsiteX3" fmla="*/ 0 w 956441"/>
              <a:gd name="connsiteY3" fmla="*/ 956442 h 1912884"/>
              <a:gd name="connsiteX4" fmla="*/ 763686 w 956441"/>
              <a:gd name="connsiteY4" fmla="*/ 19432 h 1912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6441" h="1912884">
                <a:moveTo>
                  <a:pt x="956441" y="0"/>
                </a:moveTo>
                <a:lnTo>
                  <a:pt x="956441" y="1912884"/>
                </a:lnTo>
                <a:lnTo>
                  <a:pt x="763686" y="1893453"/>
                </a:lnTo>
                <a:cubicBezTo>
                  <a:pt x="327852" y="1804268"/>
                  <a:pt x="0" y="1418642"/>
                  <a:pt x="0" y="956442"/>
                </a:cubicBezTo>
                <a:cubicBezTo>
                  <a:pt x="0" y="494243"/>
                  <a:pt x="327852" y="108616"/>
                  <a:pt x="763686" y="19432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3D918F0-46F0-3C4F-B286-F691750BECB1}"/>
              </a:ext>
            </a:extLst>
          </p:cNvPr>
          <p:cNvSpPr txBox="1"/>
          <p:nvPr/>
        </p:nvSpPr>
        <p:spPr>
          <a:xfrm rot="16200000">
            <a:off x="8744171" y="2912516"/>
            <a:ext cx="24074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2"/>
                </a:solidFill>
              </a:rPr>
              <a:t>&amp; Risk</a:t>
            </a:r>
            <a:endParaRPr lang="en-US" sz="2400" b="1" dirty="0">
              <a:solidFill>
                <a:schemeClr val="bg2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3586FAD-54E2-2140-A9D1-A30A93032A82}"/>
              </a:ext>
            </a:extLst>
          </p:cNvPr>
          <p:cNvSpPr txBox="1"/>
          <p:nvPr/>
        </p:nvSpPr>
        <p:spPr>
          <a:xfrm rot="16200000">
            <a:off x="8874096" y="2974069"/>
            <a:ext cx="14214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2"/>
                </a:solidFill>
              </a:rPr>
              <a:t>Challenge</a:t>
            </a:r>
            <a:endParaRPr lang="en-US" sz="3600" b="1" dirty="0">
              <a:solidFill>
                <a:schemeClr val="bg2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64BA51A-D100-804E-9461-B229C6C9384D}"/>
              </a:ext>
            </a:extLst>
          </p:cNvPr>
          <p:cNvSpPr/>
          <p:nvPr/>
        </p:nvSpPr>
        <p:spPr>
          <a:xfrm>
            <a:off x="-2399336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215900" dist="38100" sx="101000" sy="101000" algn="ctr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6627FAED-A86E-8A40-B563-BADCC31BB943}"/>
              </a:ext>
            </a:extLst>
          </p:cNvPr>
          <p:cNvSpPr/>
          <p:nvPr/>
        </p:nvSpPr>
        <p:spPr>
          <a:xfrm>
            <a:off x="8836223" y="2217683"/>
            <a:ext cx="956441" cy="1912884"/>
          </a:xfrm>
          <a:custGeom>
            <a:avLst/>
            <a:gdLst>
              <a:gd name="connsiteX0" fmla="*/ 956441 w 956441"/>
              <a:gd name="connsiteY0" fmla="*/ 0 h 1912884"/>
              <a:gd name="connsiteX1" fmla="*/ 956441 w 956441"/>
              <a:gd name="connsiteY1" fmla="*/ 1912884 h 1912884"/>
              <a:gd name="connsiteX2" fmla="*/ 763686 w 956441"/>
              <a:gd name="connsiteY2" fmla="*/ 1893453 h 1912884"/>
              <a:gd name="connsiteX3" fmla="*/ 0 w 956441"/>
              <a:gd name="connsiteY3" fmla="*/ 956442 h 1912884"/>
              <a:gd name="connsiteX4" fmla="*/ 763686 w 956441"/>
              <a:gd name="connsiteY4" fmla="*/ 19432 h 1912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6441" h="1912884">
                <a:moveTo>
                  <a:pt x="956441" y="0"/>
                </a:moveTo>
                <a:lnTo>
                  <a:pt x="956441" y="1912884"/>
                </a:lnTo>
                <a:lnTo>
                  <a:pt x="763686" y="1893453"/>
                </a:lnTo>
                <a:cubicBezTo>
                  <a:pt x="327852" y="1804268"/>
                  <a:pt x="0" y="1418642"/>
                  <a:pt x="0" y="956442"/>
                </a:cubicBezTo>
                <a:cubicBezTo>
                  <a:pt x="0" y="494243"/>
                  <a:pt x="327852" y="108616"/>
                  <a:pt x="763686" y="19432"/>
                </a:cubicBezTo>
                <a:close/>
              </a:path>
            </a:pathLst>
          </a:custGeom>
          <a:solidFill>
            <a:srgbClr val="6D8E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6559A9F-CAF8-1D42-A31A-AAF6D3117822}"/>
              </a:ext>
            </a:extLst>
          </p:cNvPr>
          <p:cNvSpPr txBox="1"/>
          <p:nvPr/>
        </p:nvSpPr>
        <p:spPr>
          <a:xfrm rot="16200000">
            <a:off x="8467461" y="2912514"/>
            <a:ext cx="22461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2"/>
                </a:solidFill>
              </a:rPr>
              <a:t>Conclusion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F04CF2E-9F0D-E544-8FAC-487EFE645213}"/>
              </a:ext>
            </a:extLst>
          </p:cNvPr>
          <p:cNvSpPr/>
          <p:nvPr/>
        </p:nvSpPr>
        <p:spPr>
          <a:xfrm>
            <a:off x="-2793513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215900" dist="38100" sx="101000" sy="101000" algn="ctr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37" name="Freeform 36">
            <a:extLst>
              <a:ext uri="{FF2B5EF4-FFF2-40B4-BE49-F238E27FC236}">
                <a16:creationId xmlns:a16="http://schemas.microsoft.com/office/drawing/2014/main" id="{603B975D-BC4E-1E40-90E3-4064D8183495}"/>
              </a:ext>
            </a:extLst>
          </p:cNvPr>
          <p:cNvSpPr/>
          <p:nvPr/>
        </p:nvSpPr>
        <p:spPr>
          <a:xfrm>
            <a:off x="8442046" y="2217683"/>
            <a:ext cx="956441" cy="1912884"/>
          </a:xfrm>
          <a:custGeom>
            <a:avLst/>
            <a:gdLst>
              <a:gd name="connsiteX0" fmla="*/ 956441 w 956441"/>
              <a:gd name="connsiteY0" fmla="*/ 0 h 1912884"/>
              <a:gd name="connsiteX1" fmla="*/ 956441 w 956441"/>
              <a:gd name="connsiteY1" fmla="*/ 1912884 h 1912884"/>
              <a:gd name="connsiteX2" fmla="*/ 763686 w 956441"/>
              <a:gd name="connsiteY2" fmla="*/ 1893453 h 1912884"/>
              <a:gd name="connsiteX3" fmla="*/ 0 w 956441"/>
              <a:gd name="connsiteY3" fmla="*/ 956442 h 1912884"/>
              <a:gd name="connsiteX4" fmla="*/ 763686 w 956441"/>
              <a:gd name="connsiteY4" fmla="*/ 19432 h 1912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6441" h="1912884">
                <a:moveTo>
                  <a:pt x="956441" y="0"/>
                </a:moveTo>
                <a:lnTo>
                  <a:pt x="956441" y="1912884"/>
                </a:lnTo>
                <a:lnTo>
                  <a:pt x="763686" y="1893453"/>
                </a:lnTo>
                <a:cubicBezTo>
                  <a:pt x="327852" y="1804268"/>
                  <a:pt x="0" y="1418642"/>
                  <a:pt x="0" y="956442"/>
                </a:cubicBezTo>
                <a:cubicBezTo>
                  <a:pt x="0" y="494243"/>
                  <a:pt x="327852" y="108616"/>
                  <a:pt x="763686" y="19432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1082D71-9809-E446-8DCF-AA59F2CCC8D4}"/>
              </a:ext>
            </a:extLst>
          </p:cNvPr>
          <p:cNvSpPr txBox="1"/>
          <p:nvPr/>
        </p:nvSpPr>
        <p:spPr>
          <a:xfrm rot="16200000">
            <a:off x="8458702" y="2881737"/>
            <a:ext cx="14214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2"/>
                </a:solidFill>
              </a:rPr>
              <a:t>Q </a:t>
            </a:r>
            <a:r>
              <a:rPr lang="en-US" sz="2400" b="1" dirty="0">
                <a:solidFill>
                  <a:schemeClr val="bg2"/>
                </a:solidFill>
              </a:rPr>
              <a:t>&amp; </a:t>
            </a:r>
            <a:r>
              <a:rPr lang="en-US" sz="3200" b="1" dirty="0">
                <a:solidFill>
                  <a:schemeClr val="bg2"/>
                </a:solidFill>
              </a:rPr>
              <a:t>A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9B4E1F8-DCC5-8140-B6E9-04926109874E}"/>
              </a:ext>
            </a:extLst>
          </p:cNvPr>
          <p:cNvSpPr txBox="1"/>
          <p:nvPr/>
        </p:nvSpPr>
        <p:spPr>
          <a:xfrm>
            <a:off x="719721" y="142847"/>
            <a:ext cx="831407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dirty="0">
                <a:solidFill>
                  <a:srgbClr val="FF5969"/>
                </a:solidFill>
                <a:latin typeface="Tw Cen MT" panose="020B0602020104020603" pitchFamily="34" charset="0"/>
              </a:rPr>
              <a:t>Q &amp; A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65CD5415-07B4-C74E-87D5-738BF73DD6CC}"/>
              </a:ext>
            </a:extLst>
          </p:cNvPr>
          <p:cNvGrpSpPr/>
          <p:nvPr/>
        </p:nvGrpSpPr>
        <p:grpSpPr>
          <a:xfrm>
            <a:off x="2850565" y="2948211"/>
            <a:ext cx="4140553" cy="451824"/>
            <a:chOff x="4679586" y="878988"/>
            <a:chExt cx="1745757" cy="190500"/>
          </a:xfrm>
        </p:grpSpPr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AD870055-D9AC-1944-8461-E4F20593FD1A}"/>
                </a:ext>
              </a:extLst>
            </p:cNvPr>
            <p:cNvSpPr/>
            <p:nvPr/>
          </p:nvSpPr>
          <p:spPr>
            <a:xfrm>
              <a:off x="4679586" y="878988"/>
              <a:ext cx="190500" cy="190500"/>
            </a:xfrm>
            <a:prstGeom prst="ellips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227F663A-E8E1-5C49-93F8-763DE1583B3E}"/>
                </a:ext>
              </a:extLst>
            </p:cNvPr>
            <p:cNvSpPr/>
            <p:nvPr/>
          </p:nvSpPr>
          <p:spPr>
            <a:xfrm>
              <a:off x="4990736" y="878988"/>
              <a:ext cx="190500" cy="190500"/>
            </a:xfrm>
            <a:prstGeom prst="ellipse">
              <a:avLst/>
            </a:prstGeom>
            <a:solidFill>
              <a:srgbClr val="52CB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C1022235-89D0-0242-81A3-B79E1006F140}"/>
                </a:ext>
              </a:extLst>
            </p:cNvPr>
            <p:cNvSpPr/>
            <p:nvPr/>
          </p:nvSpPr>
          <p:spPr>
            <a:xfrm>
              <a:off x="5301522" y="878988"/>
              <a:ext cx="190500" cy="190500"/>
            </a:xfrm>
            <a:prstGeom prst="ellipse">
              <a:avLst/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CA970526-50EF-844A-A939-0D6478080ADE}"/>
                </a:ext>
              </a:extLst>
            </p:cNvPr>
            <p:cNvSpPr/>
            <p:nvPr/>
          </p:nvSpPr>
          <p:spPr>
            <a:xfrm>
              <a:off x="5612308" y="878988"/>
              <a:ext cx="190500" cy="190500"/>
            </a:xfrm>
            <a:prstGeom prst="ellipse">
              <a:avLst/>
            </a:pr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10B14219-02C3-DA4E-AFAB-DA188AADC32A}"/>
                </a:ext>
              </a:extLst>
            </p:cNvPr>
            <p:cNvSpPr/>
            <p:nvPr/>
          </p:nvSpPr>
          <p:spPr>
            <a:xfrm>
              <a:off x="5923575" y="878988"/>
              <a:ext cx="190500" cy="1905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A79EE64F-147D-3741-8ABB-F3730EAB4B4A}"/>
                </a:ext>
              </a:extLst>
            </p:cNvPr>
            <p:cNvSpPr/>
            <p:nvPr/>
          </p:nvSpPr>
          <p:spPr>
            <a:xfrm>
              <a:off x="6234843" y="878988"/>
              <a:ext cx="190500" cy="190500"/>
            </a:xfrm>
            <a:prstGeom prst="ellipse">
              <a:avLst/>
            </a:pr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2F5ACB3B-A5B5-7240-AD75-BA9F556E11CD}"/>
              </a:ext>
            </a:extLst>
          </p:cNvPr>
          <p:cNvSpPr txBox="1"/>
          <p:nvPr/>
        </p:nvSpPr>
        <p:spPr>
          <a:xfrm>
            <a:off x="1281385" y="1740100"/>
            <a:ext cx="7278915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100" dirty="0">
                <a:solidFill>
                  <a:srgbClr val="52CBBE"/>
                </a:solidFill>
                <a:latin typeface="Tw Cen MT" panose="020B0602020104020603" pitchFamily="34" charset="0"/>
              </a:rPr>
              <a:t>Thank you for attention</a:t>
            </a:r>
          </a:p>
        </p:txBody>
      </p:sp>
    </p:spTree>
    <p:extLst>
      <p:ext uri="{BB962C8B-B14F-4D97-AF65-F5344CB8AC3E}">
        <p14:creationId xmlns:p14="http://schemas.microsoft.com/office/powerpoint/2010/main" val="42851596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950866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7003336-0F84-8A42-BFC5-679F9FF70B4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215900" dist="38100" sx="101000" sy="101000" algn="ctr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8D0750F1-F720-E240-9C7C-0454730C1A55}"/>
              </a:ext>
            </a:extLst>
          </p:cNvPr>
          <p:cNvSpPr/>
          <p:nvPr/>
        </p:nvSpPr>
        <p:spPr>
          <a:xfrm>
            <a:off x="11235559" y="2217683"/>
            <a:ext cx="956441" cy="1912884"/>
          </a:xfrm>
          <a:custGeom>
            <a:avLst/>
            <a:gdLst>
              <a:gd name="connsiteX0" fmla="*/ 956441 w 956441"/>
              <a:gd name="connsiteY0" fmla="*/ 0 h 1912884"/>
              <a:gd name="connsiteX1" fmla="*/ 956441 w 956441"/>
              <a:gd name="connsiteY1" fmla="*/ 1912884 h 1912884"/>
              <a:gd name="connsiteX2" fmla="*/ 763686 w 956441"/>
              <a:gd name="connsiteY2" fmla="*/ 1893453 h 1912884"/>
              <a:gd name="connsiteX3" fmla="*/ 0 w 956441"/>
              <a:gd name="connsiteY3" fmla="*/ 956442 h 1912884"/>
              <a:gd name="connsiteX4" fmla="*/ 763686 w 956441"/>
              <a:gd name="connsiteY4" fmla="*/ 19432 h 1912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6441" h="1912884">
                <a:moveTo>
                  <a:pt x="956441" y="0"/>
                </a:moveTo>
                <a:lnTo>
                  <a:pt x="956441" y="1912884"/>
                </a:lnTo>
                <a:lnTo>
                  <a:pt x="763686" y="1893453"/>
                </a:lnTo>
                <a:cubicBezTo>
                  <a:pt x="327852" y="1804268"/>
                  <a:pt x="0" y="1418642"/>
                  <a:pt x="0" y="956442"/>
                </a:cubicBezTo>
                <a:cubicBezTo>
                  <a:pt x="0" y="494243"/>
                  <a:pt x="327852" y="108616"/>
                  <a:pt x="763686" y="19432"/>
                </a:cubicBez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79584B-E5FE-7C48-940B-B36084AE0978}"/>
              </a:ext>
            </a:extLst>
          </p:cNvPr>
          <p:cNvSpPr txBox="1"/>
          <p:nvPr/>
        </p:nvSpPr>
        <p:spPr>
          <a:xfrm rot="16200000">
            <a:off x="11212282" y="2850959"/>
            <a:ext cx="14214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2"/>
                </a:solidFill>
              </a:rPr>
              <a:t>Team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B2A5AC7-85AD-7845-A342-830B01F3147D}"/>
              </a:ext>
            </a:extLst>
          </p:cNvPr>
          <p:cNvSpPr/>
          <p:nvPr/>
        </p:nvSpPr>
        <p:spPr>
          <a:xfrm>
            <a:off x="-45099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215900" dist="38100" sx="101000" sy="101000" algn="ctr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9E256238-9C98-C04F-8A04-D9771C30FB86}"/>
              </a:ext>
            </a:extLst>
          </p:cNvPr>
          <p:cNvSpPr/>
          <p:nvPr/>
        </p:nvSpPr>
        <p:spPr>
          <a:xfrm>
            <a:off x="10784569" y="2217683"/>
            <a:ext cx="956441" cy="1912884"/>
          </a:xfrm>
          <a:custGeom>
            <a:avLst/>
            <a:gdLst>
              <a:gd name="connsiteX0" fmla="*/ 956441 w 956441"/>
              <a:gd name="connsiteY0" fmla="*/ 0 h 1912884"/>
              <a:gd name="connsiteX1" fmla="*/ 956441 w 956441"/>
              <a:gd name="connsiteY1" fmla="*/ 1912884 h 1912884"/>
              <a:gd name="connsiteX2" fmla="*/ 763686 w 956441"/>
              <a:gd name="connsiteY2" fmla="*/ 1893453 h 1912884"/>
              <a:gd name="connsiteX3" fmla="*/ 0 w 956441"/>
              <a:gd name="connsiteY3" fmla="*/ 956442 h 1912884"/>
              <a:gd name="connsiteX4" fmla="*/ 763686 w 956441"/>
              <a:gd name="connsiteY4" fmla="*/ 19432 h 1912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6441" h="1912884">
                <a:moveTo>
                  <a:pt x="956441" y="0"/>
                </a:moveTo>
                <a:lnTo>
                  <a:pt x="956441" y="1912884"/>
                </a:lnTo>
                <a:lnTo>
                  <a:pt x="763686" y="1893453"/>
                </a:lnTo>
                <a:cubicBezTo>
                  <a:pt x="327852" y="1804268"/>
                  <a:pt x="0" y="1418642"/>
                  <a:pt x="0" y="956442"/>
                </a:cubicBezTo>
                <a:cubicBezTo>
                  <a:pt x="0" y="494243"/>
                  <a:pt x="327852" y="108616"/>
                  <a:pt x="763686" y="19432"/>
                </a:cubicBezTo>
                <a:close/>
              </a:path>
            </a:pathLst>
          </a:custGeom>
          <a:solidFill>
            <a:srgbClr val="FB44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E52F14-1A79-1845-A840-D29E1C820395}"/>
              </a:ext>
            </a:extLst>
          </p:cNvPr>
          <p:cNvSpPr txBox="1"/>
          <p:nvPr/>
        </p:nvSpPr>
        <p:spPr>
          <a:xfrm rot="16200000">
            <a:off x="10652099" y="2881736"/>
            <a:ext cx="17197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2"/>
                </a:solidFill>
              </a:rPr>
              <a:t>Problem</a:t>
            </a:r>
            <a:endParaRPr lang="en-US" sz="3600" b="1" dirty="0">
              <a:solidFill>
                <a:schemeClr val="bg2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6C963C4-F52B-124B-B595-0D75D664A05B}"/>
              </a:ext>
            </a:extLst>
          </p:cNvPr>
          <p:cNvSpPr/>
          <p:nvPr/>
        </p:nvSpPr>
        <p:spPr>
          <a:xfrm>
            <a:off x="-9546806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215900" dist="38100" sx="101000" sy="101000" algn="ctr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C3088E33-A1CB-5E42-AB9C-5E358A1461E5}"/>
              </a:ext>
            </a:extLst>
          </p:cNvPr>
          <p:cNvSpPr/>
          <p:nvPr/>
        </p:nvSpPr>
        <p:spPr>
          <a:xfrm>
            <a:off x="1688753" y="2217683"/>
            <a:ext cx="956441" cy="1912884"/>
          </a:xfrm>
          <a:custGeom>
            <a:avLst/>
            <a:gdLst>
              <a:gd name="connsiteX0" fmla="*/ 956441 w 956441"/>
              <a:gd name="connsiteY0" fmla="*/ 0 h 1912884"/>
              <a:gd name="connsiteX1" fmla="*/ 956441 w 956441"/>
              <a:gd name="connsiteY1" fmla="*/ 1912884 h 1912884"/>
              <a:gd name="connsiteX2" fmla="*/ 763686 w 956441"/>
              <a:gd name="connsiteY2" fmla="*/ 1893453 h 1912884"/>
              <a:gd name="connsiteX3" fmla="*/ 0 w 956441"/>
              <a:gd name="connsiteY3" fmla="*/ 956442 h 1912884"/>
              <a:gd name="connsiteX4" fmla="*/ 763686 w 956441"/>
              <a:gd name="connsiteY4" fmla="*/ 19432 h 1912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6441" h="1912884">
                <a:moveTo>
                  <a:pt x="956441" y="0"/>
                </a:moveTo>
                <a:lnTo>
                  <a:pt x="956441" y="1912884"/>
                </a:lnTo>
                <a:lnTo>
                  <a:pt x="763686" y="1893453"/>
                </a:lnTo>
                <a:cubicBezTo>
                  <a:pt x="327852" y="1804268"/>
                  <a:pt x="0" y="1418642"/>
                  <a:pt x="0" y="956442"/>
                </a:cubicBezTo>
                <a:cubicBezTo>
                  <a:pt x="0" y="494243"/>
                  <a:pt x="327852" y="108616"/>
                  <a:pt x="763686" y="19432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F98315E-DA92-A847-A5BB-0FA2CD482BC7}"/>
              </a:ext>
            </a:extLst>
          </p:cNvPr>
          <p:cNvSpPr txBox="1"/>
          <p:nvPr/>
        </p:nvSpPr>
        <p:spPr>
          <a:xfrm rot="16200000">
            <a:off x="1705409" y="2874044"/>
            <a:ext cx="142149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300" b="1" dirty="0">
                <a:solidFill>
                  <a:schemeClr val="bg2"/>
                </a:solidFill>
              </a:rPr>
              <a:t>Work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1A52BB3-E374-D544-903E-E7FAA8209B7A}"/>
              </a:ext>
            </a:extLst>
          </p:cNvPr>
          <p:cNvSpPr txBox="1"/>
          <p:nvPr/>
        </p:nvSpPr>
        <p:spPr>
          <a:xfrm rot="16200000">
            <a:off x="1383496" y="2943292"/>
            <a:ext cx="14214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2"/>
                </a:solidFill>
              </a:rPr>
              <a:t>Related</a:t>
            </a:r>
            <a:endParaRPr lang="en-US" sz="3600" b="1" dirty="0">
              <a:solidFill>
                <a:schemeClr val="bg2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165BA47-04CC-354C-99CC-F03ABB2686C3}"/>
              </a:ext>
            </a:extLst>
          </p:cNvPr>
          <p:cNvSpPr/>
          <p:nvPr/>
        </p:nvSpPr>
        <p:spPr>
          <a:xfrm>
            <a:off x="-9983941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215900" dist="38100" sx="101000" sy="101000" algn="ctr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4C012F41-48D1-DB4C-9A97-2FD733DC5533}"/>
              </a:ext>
            </a:extLst>
          </p:cNvPr>
          <p:cNvSpPr/>
          <p:nvPr/>
        </p:nvSpPr>
        <p:spPr>
          <a:xfrm>
            <a:off x="1251618" y="2217683"/>
            <a:ext cx="956441" cy="1912884"/>
          </a:xfrm>
          <a:custGeom>
            <a:avLst/>
            <a:gdLst>
              <a:gd name="connsiteX0" fmla="*/ 956441 w 956441"/>
              <a:gd name="connsiteY0" fmla="*/ 0 h 1912884"/>
              <a:gd name="connsiteX1" fmla="*/ 956441 w 956441"/>
              <a:gd name="connsiteY1" fmla="*/ 1912884 h 1912884"/>
              <a:gd name="connsiteX2" fmla="*/ 763686 w 956441"/>
              <a:gd name="connsiteY2" fmla="*/ 1893453 h 1912884"/>
              <a:gd name="connsiteX3" fmla="*/ 0 w 956441"/>
              <a:gd name="connsiteY3" fmla="*/ 956442 h 1912884"/>
              <a:gd name="connsiteX4" fmla="*/ 763686 w 956441"/>
              <a:gd name="connsiteY4" fmla="*/ 19432 h 1912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6441" h="1912884">
                <a:moveTo>
                  <a:pt x="956441" y="0"/>
                </a:moveTo>
                <a:lnTo>
                  <a:pt x="956441" y="1912884"/>
                </a:lnTo>
                <a:lnTo>
                  <a:pt x="763686" y="1893453"/>
                </a:lnTo>
                <a:cubicBezTo>
                  <a:pt x="327852" y="1804268"/>
                  <a:pt x="0" y="1418642"/>
                  <a:pt x="0" y="956442"/>
                </a:cubicBezTo>
                <a:cubicBezTo>
                  <a:pt x="0" y="494243"/>
                  <a:pt x="327852" y="108616"/>
                  <a:pt x="763686" y="19432"/>
                </a:cubicBezTo>
                <a:close/>
              </a:path>
            </a:pathLst>
          </a:custGeom>
          <a:solidFill>
            <a:srgbClr val="079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776A283-E975-EC40-9B29-A804862E7753}"/>
              </a:ext>
            </a:extLst>
          </p:cNvPr>
          <p:cNvSpPr txBox="1"/>
          <p:nvPr/>
        </p:nvSpPr>
        <p:spPr>
          <a:xfrm rot="16200000">
            <a:off x="788726" y="2943293"/>
            <a:ext cx="24074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2"/>
                </a:solidFill>
              </a:rPr>
              <a:t>Architecture</a:t>
            </a:r>
            <a:endParaRPr lang="en-US" sz="2000" b="1" dirty="0">
              <a:solidFill>
                <a:schemeClr val="bg2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8461BAC-93F6-2F4F-853E-5D9E1B4BF8FD}"/>
              </a:ext>
            </a:extLst>
          </p:cNvPr>
          <p:cNvSpPr txBox="1"/>
          <p:nvPr/>
        </p:nvSpPr>
        <p:spPr>
          <a:xfrm rot="16200000">
            <a:off x="918651" y="2943292"/>
            <a:ext cx="14214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2"/>
                </a:solidFill>
              </a:rPr>
              <a:t>System</a:t>
            </a:r>
            <a:endParaRPr lang="en-US" sz="3600" b="1" dirty="0">
              <a:solidFill>
                <a:schemeClr val="bg2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EA9F46D-9648-0F48-81B1-3286389FD0BF}"/>
              </a:ext>
            </a:extLst>
          </p:cNvPr>
          <p:cNvSpPr/>
          <p:nvPr/>
        </p:nvSpPr>
        <p:spPr>
          <a:xfrm>
            <a:off x="-10411942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215900" dist="38100" sx="101000" sy="101000" algn="ctr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B7EF63C0-FA55-A643-A64B-B173840BFBE2}"/>
              </a:ext>
            </a:extLst>
          </p:cNvPr>
          <p:cNvSpPr/>
          <p:nvPr/>
        </p:nvSpPr>
        <p:spPr>
          <a:xfrm>
            <a:off x="823617" y="2217683"/>
            <a:ext cx="956441" cy="1912884"/>
          </a:xfrm>
          <a:custGeom>
            <a:avLst/>
            <a:gdLst>
              <a:gd name="connsiteX0" fmla="*/ 956441 w 956441"/>
              <a:gd name="connsiteY0" fmla="*/ 0 h 1912884"/>
              <a:gd name="connsiteX1" fmla="*/ 956441 w 956441"/>
              <a:gd name="connsiteY1" fmla="*/ 1912884 h 1912884"/>
              <a:gd name="connsiteX2" fmla="*/ 763686 w 956441"/>
              <a:gd name="connsiteY2" fmla="*/ 1893453 h 1912884"/>
              <a:gd name="connsiteX3" fmla="*/ 0 w 956441"/>
              <a:gd name="connsiteY3" fmla="*/ 956442 h 1912884"/>
              <a:gd name="connsiteX4" fmla="*/ 763686 w 956441"/>
              <a:gd name="connsiteY4" fmla="*/ 19432 h 1912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6441" h="1912884">
                <a:moveTo>
                  <a:pt x="956441" y="0"/>
                </a:moveTo>
                <a:lnTo>
                  <a:pt x="956441" y="1912884"/>
                </a:lnTo>
                <a:lnTo>
                  <a:pt x="763686" y="1893453"/>
                </a:lnTo>
                <a:cubicBezTo>
                  <a:pt x="327852" y="1804268"/>
                  <a:pt x="0" y="1418642"/>
                  <a:pt x="0" y="956442"/>
                </a:cubicBezTo>
                <a:cubicBezTo>
                  <a:pt x="0" y="494243"/>
                  <a:pt x="327852" y="108616"/>
                  <a:pt x="763686" y="19432"/>
                </a:cubicBezTo>
                <a:close/>
              </a:path>
            </a:pathLst>
          </a:custGeom>
          <a:solidFill>
            <a:srgbClr val="00C9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8799586-3566-1242-A2D5-77965710CEC1}"/>
              </a:ext>
            </a:extLst>
          </p:cNvPr>
          <p:cNvSpPr txBox="1"/>
          <p:nvPr/>
        </p:nvSpPr>
        <p:spPr>
          <a:xfrm rot="16200000">
            <a:off x="347278" y="2912516"/>
            <a:ext cx="24074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2"/>
                </a:solidFill>
              </a:rPr>
              <a:t>Algorithm</a:t>
            </a:r>
            <a:endParaRPr lang="en-US" sz="2400" b="1" dirty="0">
              <a:solidFill>
                <a:schemeClr val="bg2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FD66313-F474-A643-8BC6-0230ACB5469D}"/>
              </a:ext>
            </a:extLst>
          </p:cNvPr>
          <p:cNvSpPr/>
          <p:nvPr/>
        </p:nvSpPr>
        <p:spPr>
          <a:xfrm>
            <a:off x="-10872697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215900" dist="38100" sx="101000" sy="101000" algn="ctr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24" name="Freeform 23">
            <a:extLst>
              <a:ext uri="{FF2B5EF4-FFF2-40B4-BE49-F238E27FC236}">
                <a16:creationId xmlns:a16="http://schemas.microsoft.com/office/drawing/2014/main" id="{0CDEF6F9-8829-F046-9C51-5257744C2786}"/>
              </a:ext>
            </a:extLst>
          </p:cNvPr>
          <p:cNvSpPr/>
          <p:nvPr/>
        </p:nvSpPr>
        <p:spPr>
          <a:xfrm>
            <a:off x="362862" y="2217683"/>
            <a:ext cx="956441" cy="1912884"/>
          </a:xfrm>
          <a:custGeom>
            <a:avLst/>
            <a:gdLst>
              <a:gd name="connsiteX0" fmla="*/ 956441 w 956441"/>
              <a:gd name="connsiteY0" fmla="*/ 0 h 1912884"/>
              <a:gd name="connsiteX1" fmla="*/ 956441 w 956441"/>
              <a:gd name="connsiteY1" fmla="*/ 1912884 h 1912884"/>
              <a:gd name="connsiteX2" fmla="*/ 763686 w 956441"/>
              <a:gd name="connsiteY2" fmla="*/ 1893453 h 1912884"/>
              <a:gd name="connsiteX3" fmla="*/ 0 w 956441"/>
              <a:gd name="connsiteY3" fmla="*/ 956442 h 1912884"/>
              <a:gd name="connsiteX4" fmla="*/ 763686 w 956441"/>
              <a:gd name="connsiteY4" fmla="*/ 19432 h 1912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6441" h="1912884">
                <a:moveTo>
                  <a:pt x="956441" y="0"/>
                </a:moveTo>
                <a:lnTo>
                  <a:pt x="956441" y="1912884"/>
                </a:lnTo>
                <a:lnTo>
                  <a:pt x="763686" y="1893453"/>
                </a:lnTo>
                <a:cubicBezTo>
                  <a:pt x="327852" y="1804268"/>
                  <a:pt x="0" y="1418642"/>
                  <a:pt x="0" y="956442"/>
                </a:cubicBezTo>
                <a:cubicBezTo>
                  <a:pt x="0" y="494243"/>
                  <a:pt x="327852" y="108616"/>
                  <a:pt x="763686" y="19432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3D918F0-46F0-3C4F-B286-F691750BECB1}"/>
              </a:ext>
            </a:extLst>
          </p:cNvPr>
          <p:cNvSpPr txBox="1"/>
          <p:nvPr/>
        </p:nvSpPr>
        <p:spPr>
          <a:xfrm rot="16200000">
            <a:off x="-100030" y="2912516"/>
            <a:ext cx="24074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2"/>
                </a:solidFill>
              </a:rPr>
              <a:t>&amp; Risk</a:t>
            </a:r>
            <a:endParaRPr lang="en-US" sz="2400" b="1" dirty="0">
              <a:solidFill>
                <a:schemeClr val="bg2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3586FAD-54E2-2140-A9D1-A30A93032A82}"/>
              </a:ext>
            </a:extLst>
          </p:cNvPr>
          <p:cNvSpPr txBox="1"/>
          <p:nvPr/>
        </p:nvSpPr>
        <p:spPr>
          <a:xfrm rot="16200000">
            <a:off x="29895" y="2974069"/>
            <a:ext cx="14214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2"/>
                </a:solidFill>
              </a:rPr>
              <a:t>Challenge</a:t>
            </a:r>
            <a:endParaRPr lang="en-US" sz="3600" b="1" dirty="0">
              <a:solidFill>
                <a:schemeClr val="bg2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64BA51A-D100-804E-9461-B229C6C9384D}"/>
              </a:ext>
            </a:extLst>
          </p:cNvPr>
          <p:cNvSpPr/>
          <p:nvPr/>
        </p:nvSpPr>
        <p:spPr>
          <a:xfrm>
            <a:off x="-11314594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215900" dist="38100" sx="101000" sy="101000" algn="ctr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6627FAED-A86E-8A40-B563-BADCC31BB943}"/>
              </a:ext>
            </a:extLst>
          </p:cNvPr>
          <p:cNvSpPr/>
          <p:nvPr/>
        </p:nvSpPr>
        <p:spPr>
          <a:xfrm>
            <a:off x="-79035" y="2217683"/>
            <a:ext cx="956441" cy="1912884"/>
          </a:xfrm>
          <a:custGeom>
            <a:avLst/>
            <a:gdLst>
              <a:gd name="connsiteX0" fmla="*/ 956441 w 956441"/>
              <a:gd name="connsiteY0" fmla="*/ 0 h 1912884"/>
              <a:gd name="connsiteX1" fmla="*/ 956441 w 956441"/>
              <a:gd name="connsiteY1" fmla="*/ 1912884 h 1912884"/>
              <a:gd name="connsiteX2" fmla="*/ 763686 w 956441"/>
              <a:gd name="connsiteY2" fmla="*/ 1893453 h 1912884"/>
              <a:gd name="connsiteX3" fmla="*/ 0 w 956441"/>
              <a:gd name="connsiteY3" fmla="*/ 956442 h 1912884"/>
              <a:gd name="connsiteX4" fmla="*/ 763686 w 956441"/>
              <a:gd name="connsiteY4" fmla="*/ 19432 h 1912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6441" h="1912884">
                <a:moveTo>
                  <a:pt x="956441" y="0"/>
                </a:moveTo>
                <a:lnTo>
                  <a:pt x="956441" y="1912884"/>
                </a:lnTo>
                <a:lnTo>
                  <a:pt x="763686" y="1893453"/>
                </a:lnTo>
                <a:cubicBezTo>
                  <a:pt x="327852" y="1804268"/>
                  <a:pt x="0" y="1418642"/>
                  <a:pt x="0" y="956442"/>
                </a:cubicBezTo>
                <a:cubicBezTo>
                  <a:pt x="0" y="494243"/>
                  <a:pt x="327852" y="108616"/>
                  <a:pt x="763686" y="19432"/>
                </a:cubicBezTo>
                <a:close/>
              </a:path>
            </a:pathLst>
          </a:custGeom>
          <a:solidFill>
            <a:srgbClr val="6D8E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6559A9F-CAF8-1D42-A31A-AAF6D3117822}"/>
              </a:ext>
            </a:extLst>
          </p:cNvPr>
          <p:cNvSpPr txBox="1"/>
          <p:nvPr/>
        </p:nvSpPr>
        <p:spPr>
          <a:xfrm rot="16200000">
            <a:off x="-447797" y="2912514"/>
            <a:ext cx="22461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2"/>
                </a:solidFill>
              </a:rPr>
              <a:t>Conclusion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F04CF2E-9F0D-E544-8FAC-487EFE645213}"/>
              </a:ext>
            </a:extLst>
          </p:cNvPr>
          <p:cNvSpPr/>
          <p:nvPr/>
        </p:nvSpPr>
        <p:spPr>
          <a:xfrm>
            <a:off x="-11788662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215900" dist="38100" sx="101000" sy="101000" algn="ctr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37" name="Freeform 36">
            <a:extLst>
              <a:ext uri="{FF2B5EF4-FFF2-40B4-BE49-F238E27FC236}">
                <a16:creationId xmlns:a16="http://schemas.microsoft.com/office/drawing/2014/main" id="{603B975D-BC4E-1E40-90E3-4064D8183495}"/>
              </a:ext>
            </a:extLst>
          </p:cNvPr>
          <p:cNvSpPr/>
          <p:nvPr/>
        </p:nvSpPr>
        <p:spPr>
          <a:xfrm>
            <a:off x="-553103" y="2217683"/>
            <a:ext cx="956441" cy="1912884"/>
          </a:xfrm>
          <a:custGeom>
            <a:avLst/>
            <a:gdLst>
              <a:gd name="connsiteX0" fmla="*/ 956441 w 956441"/>
              <a:gd name="connsiteY0" fmla="*/ 0 h 1912884"/>
              <a:gd name="connsiteX1" fmla="*/ 956441 w 956441"/>
              <a:gd name="connsiteY1" fmla="*/ 1912884 h 1912884"/>
              <a:gd name="connsiteX2" fmla="*/ 763686 w 956441"/>
              <a:gd name="connsiteY2" fmla="*/ 1893453 h 1912884"/>
              <a:gd name="connsiteX3" fmla="*/ 0 w 956441"/>
              <a:gd name="connsiteY3" fmla="*/ 956442 h 1912884"/>
              <a:gd name="connsiteX4" fmla="*/ 763686 w 956441"/>
              <a:gd name="connsiteY4" fmla="*/ 19432 h 1912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6441" h="1912884">
                <a:moveTo>
                  <a:pt x="956441" y="0"/>
                </a:moveTo>
                <a:lnTo>
                  <a:pt x="956441" y="1912884"/>
                </a:lnTo>
                <a:lnTo>
                  <a:pt x="763686" y="1893453"/>
                </a:lnTo>
                <a:cubicBezTo>
                  <a:pt x="327852" y="1804268"/>
                  <a:pt x="0" y="1418642"/>
                  <a:pt x="0" y="956442"/>
                </a:cubicBezTo>
                <a:cubicBezTo>
                  <a:pt x="0" y="494243"/>
                  <a:pt x="327852" y="108616"/>
                  <a:pt x="763686" y="19432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1082D71-9809-E446-8DCF-AA59F2CCC8D4}"/>
              </a:ext>
            </a:extLst>
          </p:cNvPr>
          <p:cNvSpPr txBox="1"/>
          <p:nvPr/>
        </p:nvSpPr>
        <p:spPr>
          <a:xfrm rot="16200000">
            <a:off x="-536447" y="2881737"/>
            <a:ext cx="14214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2"/>
                </a:solidFill>
              </a:rPr>
              <a:t>Q </a:t>
            </a:r>
            <a:r>
              <a:rPr lang="en-US" sz="2400" b="1" dirty="0">
                <a:solidFill>
                  <a:schemeClr val="bg2"/>
                </a:solidFill>
              </a:rPr>
              <a:t>&amp; </a:t>
            </a:r>
            <a:r>
              <a:rPr lang="en-US" sz="3200" b="1" dirty="0">
                <a:solidFill>
                  <a:schemeClr val="bg2"/>
                </a:solidFill>
              </a:rPr>
              <a:t>A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DC11F7D7-CFEF-7247-9047-2D9EBC6975E8}"/>
              </a:ext>
            </a:extLst>
          </p:cNvPr>
          <p:cNvSpPr txBox="1"/>
          <p:nvPr/>
        </p:nvSpPr>
        <p:spPr>
          <a:xfrm>
            <a:off x="3083763" y="142847"/>
            <a:ext cx="7278915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800" dirty="0">
                <a:solidFill>
                  <a:srgbClr val="FF5969"/>
                </a:solidFill>
                <a:latin typeface="Tw Cen MT" panose="020B0602020104020603" pitchFamily="34" charset="0"/>
              </a:rPr>
              <a:t>PROBLEM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D05F66E2-76B6-7D49-9229-917799907F97}"/>
              </a:ext>
            </a:extLst>
          </p:cNvPr>
          <p:cNvGrpSpPr/>
          <p:nvPr/>
        </p:nvGrpSpPr>
        <p:grpSpPr>
          <a:xfrm>
            <a:off x="4697029" y="5519709"/>
            <a:ext cx="4140553" cy="451824"/>
            <a:chOff x="4679586" y="878988"/>
            <a:chExt cx="1745757" cy="190500"/>
          </a:xfrm>
        </p:grpSpPr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A863AB4A-CED6-3549-9084-0065D0EC03BB}"/>
                </a:ext>
              </a:extLst>
            </p:cNvPr>
            <p:cNvSpPr/>
            <p:nvPr/>
          </p:nvSpPr>
          <p:spPr>
            <a:xfrm>
              <a:off x="4679586" y="878988"/>
              <a:ext cx="190500" cy="190500"/>
            </a:xfrm>
            <a:prstGeom prst="ellips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22567C35-0330-5945-A013-9D442E146538}"/>
                </a:ext>
              </a:extLst>
            </p:cNvPr>
            <p:cNvSpPr/>
            <p:nvPr/>
          </p:nvSpPr>
          <p:spPr>
            <a:xfrm>
              <a:off x="4990736" y="878988"/>
              <a:ext cx="190500" cy="190500"/>
            </a:xfrm>
            <a:prstGeom prst="ellipse">
              <a:avLst/>
            </a:prstGeom>
            <a:solidFill>
              <a:srgbClr val="52CB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4BEF4128-F70A-4E49-8969-EA8F81524146}"/>
                </a:ext>
              </a:extLst>
            </p:cNvPr>
            <p:cNvSpPr/>
            <p:nvPr/>
          </p:nvSpPr>
          <p:spPr>
            <a:xfrm>
              <a:off x="5301522" y="878988"/>
              <a:ext cx="190500" cy="190500"/>
            </a:xfrm>
            <a:prstGeom prst="ellipse">
              <a:avLst/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A05F7599-FAF1-EF46-88C0-B698B254C298}"/>
                </a:ext>
              </a:extLst>
            </p:cNvPr>
            <p:cNvSpPr/>
            <p:nvPr/>
          </p:nvSpPr>
          <p:spPr>
            <a:xfrm>
              <a:off x="5612308" y="878988"/>
              <a:ext cx="190500" cy="190500"/>
            </a:xfrm>
            <a:prstGeom prst="ellipse">
              <a:avLst/>
            </a:pr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6224BBFB-F6EA-2946-BDB4-126C3486B92A}"/>
                </a:ext>
              </a:extLst>
            </p:cNvPr>
            <p:cNvSpPr/>
            <p:nvPr/>
          </p:nvSpPr>
          <p:spPr>
            <a:xfrm>
              <a:off x="5923575" y="878988"/>
              <a:ext cx="190500" cy="1905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E55A5B71-8150-8D44-8381-76CECA9B0109}"/>
                </a:ext>
              </a:extLst>
            </p:cNvPr>
            <p:cNvSpPr/>
            <p:nvPr/>
          </p:nvSpPr>
          <p:spPr>
            <a:xfrm>
              <a:off x="6234843" y="878988"/>
              <a:ext cx="190500" cy="190500"/>
            </a:xfrm>
            <a:prstGeom prst="ellipse">
              <a:avLst/>
            </a:pr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A3AF45D4-38AD-5340-ACBD-7B4591A8FAF5}"/>
              </a:ext>
            </a:extLst>
          </p:cNvPr>
          <p:cNvSpPr txBox="1"/>
          <p:nvPr/>
        </p:nvSpPr>
        <p:spPr>
          <a:xfrm>
            <a:off x="3127849" y="1740100"/>
            <a:ext cx="7278915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100" dirty="0">
                <a:solidFill>
                  <a:srgbClr val="52CBBE"/>
                </a:solidFill>
                <a:latin typeface="Tw Cen MT" panose="020B0602020104020603" pitchFamily="34" charset="0"/>
              </a:rPr>
              <a:t>Introduction &amp; Problem Statement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FA04CD9A-A33D-694F-A6D4-C52F2F4456A6}"/>
              </a:ext>
            </a:extLst>
          </p:cNvPr>
          <p:cNvSpPr txBox="1"/>
          <p:nvPr/>
        </p:nvSpPr>
        <p:spPr>
          <a:xfrm>
            <a:off x="3127849" y="3940744"/>
            <a:ext cx="727891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5D7373"/>
                </a:solidFill>
                <a:latin typeface="Tw Cen MT" panose="020B0602020104020603" pitchFamily="34" charset="0"/>
              </a:rPr>
              <a:t>Many individuals in these groups struggle in job interviews due to limited experience and confidence.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D9A7202D-9580-A641-8087-F2436116656F}"/>
              </a:ext>
            </a:extLst>
          </p:cNvPr>
          <p:cNvSpPr txBox="1"/>
          <p:nvPr/>
        </p:nvSpPr>
        <p:spPr>
          <a:xfrm>
            <a:off x="3127849" y="2470550"/>
            <a:ext cx="727891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5D7373"/>
                </a:solidFill>
                <a:latin typeface="Tw Cen MT" panose="020B0602020104020603" pitchFamily="34" charset="0"/>
              </a:rPr>
              <a:t>Vancouver with its diverse population, faces employment challenges, especially impacting newcomers and recent graduates.</a:t>
            </a:r>
          </a:p>
        </p:txBody>
      </p:sp>
    </p:spTree>
    <p:extLst>
      <p:ext uri="{BB962C8B-B14F-4D97-AF65-F5344CB8AC3E}">
        <p14:creationId xmlns:p14="http://schemas.microsoft.com/office/powerpoint/2010/main" val="14411901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7003336-0F84-8A42-BFC5-679F9FF70B4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215900" dist="38100" sx="101000" sy="101000" algn="ctr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8D0750F1-F720-E240-9C7C-0454730C1A55}"/>
              </a:ext>
            </a:extLst>
          </p:cNvPr>
          <p:cNvSpPr/>
          <p:nvPr/>
        </p:nvSpPr>
        <p:spPr>
          <a:xfrm>
            <a:off x="11235559" y="2217683"/>
            <a:ext cx="956441" cy="1912884"/>
          </a:xfrm>
          <a:custGeom>
            <a:avLst/>
            <a:gdLst>
              <a:gd name="connsiteX0" fmla="*/ 956441 w 956441"/>
              <a:gd name="connsiteY0" fmla="*/ 0 h 1912884"/>
              <a:gd name="connsiteX1" fmla="*/ 956441 w 956441"/>
              <a:gd name="connsiteY1" fmla="*/ 1912884 h 1912884"/>
              <a:gd name="connsiteX2" fmla="*/ 763686 w 956441"/>
              <a:gd name="connsiteY2" fmla="*/ 1893453 h 1912884"/>
              <a:gd name="connsiteX3" fmla="*/ 0 w 956441"/>
              <a:gd name="connsiteY3" fmla="*/ 956442 h 1912884"/>
              <a:gd name="connsiteX4" fmla="*/ 763686 w 956441"/>
              <a:gd name="connsiteY4" fmla="*/ 19432 h 1912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6441" h="1912884">
                <a:moveTo>
                  <a:pt x="956441" y="0"/>
                </a:moveTo>
                <a:lnTo>
                  <a:pt x="956441" y="1912884"/>
                </a:lnTo>
                <a:lnTo>
                  <a:pt x="763686" y="1893453"/>
                </a:lnTo>
                <a:cubicBezTo>
                  <a:pt x="327852" y="1804268"/>
                  <a:pt x="0" y="1418642"/>
                  <a:pt x="0" y="956442"/>
                </a:cubicBezTo>
                <a:cubicBezTo>
                  <a:pt x="0" y="494243"/>
                  <a:pt x="327852" y="108616"/>
                  <a:pt x="763686" y="19432"/>
                </a:cubicBez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79584B-E5FE-7C48-940B-B36084AE0978}"/>
              </a:ext>
            </a:extLst>
          </p:cNvPr>
          <p:cNvSpPr txBox="1"/>
          <p:nvPr/>
        </p:nvSpPr>
        <p:spPr>
          <a:xfrm rot="16200000">
            <a:off x="11212282" y="2850959"/>
            <a:ext cx="14214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2"/>
                </a:solidFill>
              </a:rPr>
              <a:t>Team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B2A5AC7-85AD-7845-A342-830B01F3147D}"/>
              </a:ext>
            </a:extLst>
          </p:cNvPr>
          <p:cNvSpPr/>
          <p:nvPr/>
        </p:nvSpPr>
        <p:spPr>
          <a:xfrm>
            <a:off x="-45099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215900" dist="38100" sx="101000" sy="101000" algn="ctr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9E256238-9C98-C04F-8A04-D9771C30FB86}"/>
              </a:ext>
            </a:extLst>
          </p:cNvPr>
          <p:cNvSpPr/>
          <p:nvPr/>
        </p:nvSpPr>
        <p:spPr>
          <a:xfrm>
            <a:off x="10784569" y="2217683"/>
            <a:ext cx="956441" cy="1912884"/>
          </a:xfrm>
          <a:custGeom>
            <a:avLst/>
            <a:gdLst>
              <a:gd name="connsiteX0" fmla="*/ 956441 w 956441"/>
              <a:gd name="connsiteY0" fmla="*/ 0 h 1912884"/>
              <a:gd name="connsiteX1" fmla="*/ 956441 w 956441"/>
              <a:gd name="connsiteY1" fmla="*/ 1912884 h 1912884"/>
              <a:gd name="connsiteX2" fmla="*/ 763686 w 956441"/>
              <a:gd name="connsiteY2" fmla="*/ 1893453 h 1912884"/>
              <a:gd name="connsiteX3" fmla="*/ 0 w 956441"/>
              <a:gd name="connsiteY3" fmla="*/ 956442 h 1912884"/>
              <a:gd name="connsiteX4" fmla="*/ 763686 w 956441"/>
              <a:gd name="connsiteY4" fmla="*/ 19432 h 1912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6441" h="1912884">
                <a:moveTo>
                  <a:pt x="956441" y="0"/>
                </a:moveTo>
                <a:lnTo>
                  <a:pt x="956441" y="1912884"/>
                </a:lnTo>
                <a:lnTo>
                  <a:pt x="763686" y="1893453"/>
                </a:lnTo>
                <a:cubicBezTo>
                  <a:pt x="327852" y="1804268"/>
                  <a:pt x="0" y="1418642"/>
                  <a:pt x="0" y="956442"/>
                </a:cubicBezTo>
                <a:cubicBezTo>
                  <a:pt x="0" y="494243"/>
                  <a:pt x="327852" y="108616"/>
                  <a:pt x="763686" y="19432"/>
                </a:cubicBezTo>
                <a:close/>
              </a:path>
            </a:pathLst>
          </a:custGeom>
          <a:solidFill>
            <a:srgbClr val="FB44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E52F14-1A79-1845-A840-D29E1C820395}"/>
              </a:ext>
            </a:extLst>
          </p:cNvPr>
          <p:cNvSpPr txBox="1"/>
          <p:nvPr/>
        </p:nvSpPr>
        <p:spPr>
          <a:xfrm rot="16200000">
            <a:off x="10652099" y="2881736"/>
            <a:ext cx="17197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2"/>
                </a:solidFill>
              </a:rPr>
              <a:t>Problem</a:t>
            </a:r>
            <a:endParaRPr lang="en-US" sz="3600" b="1" dirty="0">
              <a:solidFill>
                <a:schemeClr val="bg2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6C963C4-F52B-124B-B595-0D75D664A05B}"/>
              </a:ext>
            </a:extLst>
          </p:cNvPr>
          <p:cNvSpPr/>
          <p:nvPr/>
        </p:nvSpPr>
        <p:spPr>
          <a:xfrm>
            <a:off x="-845167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215900" dist="38100" sx="101000" sy="101000" algn="ctr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C3088E33-A1CB-5E42-AB9C-5E358A1461E5}"/>
              </a:ext>
            </a:extLst>
          </p:cNvPr>
          <p:cNvSpPr/>
          <p:nvPr/>
        </p:nvSpPr>
        <p:spPr>
          <a:xfrm>
            <a:off x="10390392" y="2217683"/>
            <a:ext cx="956441" cy="1912884"/>
          </a:xfrm>
          <a:custGeom>
            <a:avLst/>
            <a:gdLst>
              <a:gd name="connsiteX0" fmla="*/ 956441 w 956441"/>
              <a:gd name="connsiteY0" fmla="*/ 0 h 1912884"/>
              <a:gd name="connsiteX1" fmla="*/ 956441 w 956441"/>
              <a:gd name="connsiteY1" fmla="*/ 1912884 h 1912884"/>
              <a:gd name="connsiteX2" fmla="*/ 763686 w 956441"/>
              <a:gd name="connsiteY2" fmla="*/ 1893453 h 1912884"/>
              <a:gd name="connsiteX3" fmla="*/ 0 w 956441"/>
              <a:gd name="connsiteY3" fmla="*/ 956442 h 1912884"/>
              <a:gd name="connsiteX4" fmla="*/ 763686 w 956441"/>
              <a:gd name="connsiteY4" fmla="*/ 19432 h 1912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6441" h="1912884">
                <a:moveTo>
                  <a:pt x="956441" y="0"/>
                </a:moveTo>
                <a:lnTo>
                  <a:pt x="956441" y="1912884"/>
                </a:lnTo>
                <a:lnTo>
                  <a:pt x="763686" y="1893453"/>
                </a:lnTo>
                <a:cubicBezTo>
                  <a:pt x="327852" y="1804268"/>
                  <a:pt x="0" y="1418642"/>
                  <a:pt x="0" y="956442"/>
                </a:cubicBezTo>
                <a:cubicBezTo>
                  <a:pt x="0" y="494243"/>
                  <a:pt x="327852" y="108616"/>
                  <a:pt x="763686" y="19432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F98315E-DA92-A847-A5BB-0FA2CD482BC7}"/>
              </a:ext>
            </a:extLst>
          </p:cNvPr>
          <p:cNvSpPr txBox="1"/>
          <p:nvPr/>
        </p:nvSpPr>
        <p:spPr>
          <a:xfrm rot="16200000">
            <a:off x="10407048" y="2874044"/>
            <a:ext cx="142149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300" b="1" dirty="0">
                <a:solidFill>
                  <a:schemeClr val="bg2"/>
                </a:solidFill>
              </a:rPr>
              <a:t>Work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1A52BB3-E374-D544-903E-E7FAA8209B7A}"/>
              </a:ext>
            </a:extLst>
          </p:cNvPr>
          <p:cNvSpPr txBox="1"/>
          <p:nvPr/>
        </p:nvSpPr>
        <p:spPr>
          <a:xfrm rot="16200000">
            <a:off x="10085135" y="2943292"/>
            <a:ext cx="14214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2"/>
                </a:solidFill>
              </a:rPr>
              <a:t>Related</a:t>
            </a:r>
            <a:endParaRPr lang="en-US" sz="3600" b="1" dirty="0">
              <a:solidFill>
                <a:schemeClr val="bg2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165BA47-04CC-354C-99CC-F03ABB2686C3}"/>
              </a:ext>
            </a:extLst>
          </p:cNvPr>
          <p:cNvSpPr/>
          <p:nvPr/>
        </p:nvSpPr>
        <p:spPr>
          <a:xfrm>
            <a:off x="-9983941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215900" dist="38100" sx="101000" sy="101000" algn="ctr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4C012F41-48D1-DB4C-9A97-2FD733DC5533}"/>
              </a:ext>
            </a:extLst>
          </p:cNvPr>
          <p:cNvSpPr/>
          <p:nvPr/>
        </p:nvSpPr>
        <p:spPr>
          <a:xfrm>
            <a:off x="1251618" y="2217683"/>
            <a:ext cx="956441" cy="1912884"/>
          </a:xfrm>
          <a:custGeom>
            <a:avLst/>
            <a:gdLst>
              <a:gd name="connsiteX0" fmla="*/ 956441 w 956441"/>
              <a:gd name="connsiteY0" fmla="*/ 0 h 1912884"/>
              <a:gd name="connsiteX1" fmla="*/ 956441 w 956441"/>
              <a:gd name="connsiteY1" fmla="*/ 1912884 h 1912884"/>
              <a:gd name="connsiteX2" fmla="*/ 763686 w 956441"/>
              <a:gd name="connsiteY2" fmla="*/ 1893453 h 1912884"/>
              <a:gd name="connsiteX3" fmla="*/ 0 w 956441"/>
              <a:gd name="connsiteY3" fmla="*/ 956442 h 1912884"/>
              <a:gd name="connsiteX4" fmla="*/ 763686 w 956441"/>
              <a:gd name="connsiteY4" fmla="*/ 19432 h 1912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6441" h="1912884">
                <a:moveTo>
                  <a:pt x="956441" y="0"/>
                </a:moveTo>
                <a:lnTo>
                  <a:pt x="956441" y="1912884"/>
                </a:lnTo>
                <a:lnTo>
                  <a:pt x="763686" y="1893453"/>
                </a:lnTo>
                <a:cubicBezTo>
                  <a:pt x="327852" y="1804268"/>
                  <a:pt x="0" y="1418642"/>
                  <a:pt x="0" y="956442"/>
                </a:cubicBezTo>
                <a:cubicBezTo>
                  <a:pt x="0" y="494243"/>
                  <a:pt x="327852" y="108616"/>
                  <a:pt x="763686" y="19432"/>
                </a:cubicBezTo>
                <a:close/>
              </a:path>
            </a:pathLst>
          </a:custGeom>
          <a:solidFill>
            <a:srgbClr val="079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776A283-E975-EC40-9B29-A804862E7753}"/>
              </a:ext>
            </a:extLst>
          </p:cNvPr>
          <p:cNvSpPr txBox="1"/>
          <p:nvPr/>
        </p:nvSpPr>
        <p:spPr>
          <a:xfrm rot="16200000">
            <a:off x="788726" y="2943293"/>
            <a:ext cx="24074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2"/>
                </a:solidFill>
              </a:rPr>
              <a:t>Architecture</a:t>
            </a:r>
            <a:endParaRPr lang="en-US" sz="2000" b="1" dirty="0">
              <a:solidFill>
                <a:schemeClr val="bg2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8461BAC-93F6-2F4F-853E-5D9E1B4BF8FD}"/>
              </a:ext>
            </a:extLst>
          </p:cNvPr>
          <p:cNvSpPr txBox="1"/>
          <p:nvPr/>
        </p:nvSpPr>
        <p:spPr>
          <a:xfrm rot="16200000">
            <a:off x="918651" y="2943292"/>
            <a:ext cx="14214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2"/>
                </a:solidFill>
              </a:rPr>
              <a:t>System</a:t>
            </a:r>
            <a:endParaRPr lang="en-US" sz="3600" b="1" dirty="0">
              <a:solidFill>
                <a:schemeClr val="bg2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EA9F46D-9648-0F48-81B1-3286389FD0BF}"/>
              </a:ext>
            </a:extLst>
          </p:cNvPr>
          <p:cNvSpPr/>
          <p:nvPr/>
        </p:nvSpPr>
        <p:spPr>
          <a:xfrm>
            <a:off x="-10411942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215900" dist="38100" sx="101000" sy="101000" algn="ctr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B7EF63C0-FA55-A643-A64B-B173840BFBE2}"/>
              </a:ext>
            </a:extLst>
          </p:cNvPr>
          <p:cNvSpPr/>
          <p:nvPr/>
        </p:nvSpPr>
        <p:spPr>
          <a:xfrm>
            <a:off x="823617" y="2217683"/>
            <a:ext cx="956441" cy="1912884"/>
          </a:xfrm>
          <a:custGeom>
            <a:avLst/>
            <a:gdLst>
              <a:gd name="connsiteX0" fmla="*/ 956441 w 956441"/>
              <a:gd name="connsiteY0" fmla="*/ 0 h 1912884"/>
              <a:gd name="connsiteX1" fmla="*/ 956441 w 956441"/>
              <a:gd name="connsiteY1" fmla="*/ 1912884 h 1912884"/>
              <a:gd name="connsiteX2" fmla="*/ 763686 w 956441"/>
              <a:gd name="connsiteY2" fmla="*/ 1893453 h 1912884"/>
              <a:gd name="connsiteX3" fmla="*/ 0 w 956441"/>
              <a:gd name="connsiteY3" fmla="*/ 956442 h 1912884"/>
              <a:gd name="connsiteX4" fmla="*/ 763686 w 956441"/>
              <a:gd name="connsiteY4" fmla="*/ 19432 h 1912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6441" h="1912884">
                <a:moveTo>
                  <a:pt x="956441" y="0"/>
                </a:moveTo>
                <a:lnTo>
                  <a:pt x="956441" y="1912884"/>
                </a:lnTo>
                <a:lnTo>
                  <a:pt x="763686" y="1893453"/>
                </a:lnTo>
                <a:cubicBezTo>
                  <a:pt x="327852" y="1804268"/>
                  <a:pt x="0" y="1418642"/>
                  <a:pt x="0" y="956442"/>
                </a:cubicBezTo>
                <a:cubicBezTo>
                  <a:pt x="0" y="494243"/>
                  <a:pt x="327852" y="108616"/>
                  <a:pt x="763686" y="19432"/>
                </a:cubicBezTo>
                <a:close/>
              </a:path>
            </a:pathLst>
          </a:custGeom>
          <a:solidFill>
            <a:srgbClr val="00C9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8799586-3566-1242-A2D5-77965710CEC1}"/>
              </a:ext>
            </a:extLst>
          </p:cNvPr>
          <p:cNvSpPr txBox="1"/>
          <p:nvPr/>
        </p:nvSpPr>
        <p:spPr>
          <a:xfrm rot="16200000">
            <a:off x="347278" y="2912516"/>
            <a:ext cx="24074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2"/>
                </a:solidFill>
              </a:rPr>
              <a:t>Algorithm</a:t>
            </a:r>
            <a:endParaRPr lang="en-US" sz="2400" b="1" dirty="0">
              <a:solidFill>
                <a:schemeClr val="bg2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FD66313-F474-A643-8BC6-0230ACB5469D}"/>
              </a:ext>
            </a:extLst>
          </p:cNvPr>
          <p:cNvSpPr/>
          <p:nvPr/>
        </p:nvSpPr>
        <p:spPr>
          <a:xfrm>
            <a:off x="-10872697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215900" dist="38100" sx="101000" sy="101000" algn="ctr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24" name="Freeform 23">
            <a:extLst>
              <a:ext uri="{FF2B5EF4-FFF2-40B4-BE49-F238E27FC236}">
                <a16:creationId xmlns:a16="http://schemas.microsoft.com/office/drawing/2014/main" id="{0CDEF6F9-8829-F046-9C51-5257744C2786}"/>
              </a:ext>
            </a:extLst>
          </p:cNvPr>
          <p:cNvSpPr/>
          <p:nvPr/>
        </p:nvSpPr>
        <p:spPr>
          <a:xfrm>
            <a:off x="362862" y="2217683"/>
            <a:ext cx="956441" cy="1912884"/>
          </a:xfrm>
          <a:custGeom>
            <a:avLst/>
            <a:gdLst>
              <a:gd name="connsiteX0" fmla="*/ 956441 w 956441"/>
              <a:gd name="connsiteY0" fmla="*/ 0 h 1912884"/>
              <a:gd name="connsiteX1" fmla="*/ 956441 w 956441"/>
              <a:gd name="connsiteY1" fmla="*/ 1912884 h 1912884"/>
              <a:gd name="connsiteX2" fmla="*/ 763686 w 956441"/>
              <a:gd name="connsiteY2" fmla="*/ 1893453 h 1912884"/>
              <a:gd name="connsiteX3" fmla="*/ 0 w 956441"/>
              <a:gd name="connsiteY3" fmla="*/ 956442 h 1912884"/>
              <a:gd name="connsiteX4" fmla="*/ 763686 w 956441"/>
              <a:gd name="connsiteY4" fmla="*/ 19432 h 1912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6441" h="1912884">
                <a:moveTo>
                  <a:pt x="956441" y="0"/>
                </a:moveTo>
                <a:lnTo>
                  <a:pt x="956441" y="1912884"/>
                </a:lnTo>
                <a:lnTo>
                  <a:pt x="763686" y="1893453"/>
                </a:lnTo>
                <a:cubicBezTo>
                  <a:pt x="327852" y="1804268"/>
                  <a:pt x="0" y="1418642"/>
                  <a:pt x="0" y="956442"/>
                </a:cubicBezTo>
                <a:cubicBezTo>
                  <a:pt x="0" y="494243"/>
                  <a:pt x="327852" y="108616"/>
                  <a:pt x="763686" y="19432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3D918F0-46F0-3C4F-B286-F691750BECB1}"/>
              </a:ext>
            </a:extLst>
          </p:cNvPr>
          <p:cNvSpPr txBox="1"/>
          <p:nvPr/>
        </p:nvSpPr>
        <p:spPr>
          <a:xfrm rot="16200000">
            <a:off x="-100030" y="2912516"/>
            <a:ext cx="24074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2"/>
                </a:solidFill>
              </a:rPr>
              <a:t>&amp; Risk</a:t>
            </a:r>
            <a:endParaRPr lang="en-US" sz="2400" b="1" dirty="0">
              <a:solidFill>
                <a:schemeClr val="bg2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3586FAD-54E2-2140-A9D1-A30A93032A82}"/>
              </a:ext>
            </a:extLst>
          </p:cNvPr>
          <p:cNvSpPr txBox="1"/>
          <p:nvPr/>
        </p:nvSpPr>
        <p:spPr>
          <a:xfrm rot="16200000">
            <a:off x="29895" y="2974069"/>
            <a:ext cx="14214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2"/>
                </a:solidFill>
              </a:rPr>
              <a:t>Challenge</a:t>
            </a:r>
            <a:endParaRPr lang="en-US" sz="3600" b="1" dirty="0">
              <a:solidFill>
                <a:schemeClr val="bg2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64BA51A-D100-804E-9461-B229C6C9384D}"/>
              </a:ext>
            </a:extLst>
          </p:cNvPr>
          <p:cNvSpPr/>
          <p:nvPr/>
        </p:nvSpPr>
        <p:spPr>
          <a:xfrm>
            <a:off x="-11314594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215900" dist="38100" sx="101000" sy="101000" algn="ctr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6627FAED-A86E-8A40-B563-BADCC31BB943}"/>
              </a:ext>
            </a:extLst>
          </p:cNvPr>
          <p:cNvSpPr/>
          <p:nvPr/>
        </p:nvSpPr>
        <p:spPr>
          <a:xfrm>
            <a:off x="-79035" y="2217683"/>
            <a:ext cx="956441" cy="1912884"/>
          </a:xfrm>
          <a:custGeom>
            <a:avLst/>
            <a:gdLst>
              <a:gd name="connsiteX0" fmla="*/ 956441 w 956441"/>
              <a:gd name="connsiteY0" fmla="*/ 0 h 1912884"/>
              <a:gd name="connsiteX1" fmla="*/ 956441 w 956441"/>
              <a:gd name="connsiteY1" fmla="*/ 1912884 h 1912884"/>
              <a:gd name="connsiteX2" fmla="*/ 763686 w 956441"/>
              <a:gd name="connsiteY2" fmla="*/ 1893453 h 1912884"/>
              <a:gd name="connsiteX3" fmla="*/ 0 w 956441"/>
              <a:gd name="connsiteY3" fmla="*/ 956442 h 1912884"/>
              <a:gd name="connsiteX4" fmla="*/ 763686 w 956441"/>
              <a:gd name="connsiteY4" fmla="*/ 19432 h 1912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6441" h="1912884">
                <a:moveTo>
                  <a:pt x="956441" y="0"/>
                </a:moveTo>
                <a:lnTo>
                  <a:pt x="956441" y="1912884"/>
                </a:lnTo>
                <a:lnTo>
                  <a:pt x="763686" y="1893453"/>
                </a:lnTo>
                <a:cubicBezTo>
                  <a:pt x="327852" y="1804268"/>
                  <a:pt x="0" y="1418642"/>
                  <a:pt x="0" y="956442"/>
                </a:cubicBezTo>
                <a:cubicBezTo>
                  <a:pt x="0" y="494243"/>
                  <a:pt x="327852" y="108616"/>
                  <a:pt x="763686" y="19432"/>
                </a:cubicBezTo>
                <a:close/>
              </a:path>
            </a:pathLst>
          </a:custGeom>
          <a:solidFill>
            <a:srgbClr val="6D8E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6559A9F-CAF8-1D42-A31A-AAF6D3117822}"/>
              </a:ext>
            </a:extLst>
          </p:cNvPr>
          <p:cNvSpPr txBox="1"/>
          <p:nvPr/>
        </p:nvSpPr>
        <p:spPr>
          <a:xfrm rot="16200000">
            <a:off x="-447797" y="2912514"/>
            <a:ext cx="22461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2"/>
                </a:solidFill>
              </a:rPr>
              <a:t>Conclusion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F04CF2E-9F0D-E544-8FAC-487EFE645213}"/>
              </a:ext>
            </a:extLst>
          </p:cNvPr>
          <p:cNvSpPr/>
          <p:nvPr/>
        </p:nvSpPr>
        <p:spPr>
          <a:xfrm>
            <a:off x="-11788662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215900" dist="38100" sx="101000" sy="101000" algn="ctr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37" name="Freeform 36">
            <a:extLst>
              <a:ext uri="{FF2B5EF4-FFF2-40B4-BE49-F238E27FC236}">
                <a16:creationId xmlns:a16="http://schemas.microsoft.com/office/drawing/2014/main" id="{603B975D-BC4E-1E40-90E3-4064D8183495}"/>
              </a:ext>
            </a:extLst>
          </p:cNvPr>
          <p:cNvSpPr/>
          <p:nvPr/>
        </p:nvSpPr>
        <p:spPr>
          <a:xfrm>
            <a:off x="-553103" y="2217683"/>
            <a:ext cx="956441" cy="1912884"/>
          </a:xfrm>
          <a:custGeom>
            <a:avLst/>
            <a:gdLst>
              <a:gd name="connsiteX0" fmla="*/ 956441 w 956441"/>
              <a:gd name="connsiteY0" fmla="*/ 0 h 1912884"/>
              <a:gd name="connsiteX1" fmla="*/ 956441 w 956441"/>
              <a:gd name="connsiteY1" fmla="*/ 1912884 h 1912884"/>
              <a:gd name="connsiteX2" fmla="*/ 763686 w 956441"/>
              <a:gd name="connsiteY2" fmla="*/ 1893453 h 1912884"/>
              <a:gd name="connsiteX3" fmla="*/ 0 w 956441"/>
              <a:gd name="connsiteY3" fmla="*/ 956442 h 1912884"/>
              <a:gd name="connsiteX4" fmla="*/ 763686 w 956441"/>
              <a:gd name="connsiteY4" fmla="*/ 19432 h 1912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6441" h="1912884">
                <a:moveTo>
                  <a:pt x="956441" y="0"/>
                </a:moveTo>
                <a:lnTo>
                  <a:pt x="956441" y="1912884"/>
                </a:lnTo>
                <a:lnTo>
                  <a:pt x="763686" y="1893453"/>
                </a:lnTo>
                <a:cubicBezTo>
                  <a:pt x="327852" y="1804268"/>
                  <a:pt x="0" y="1418642"/>
                  <a:pt x="0" y="956442"/>
                </a:cubicBezTo>
                <a:cubicBezTo>
                  <a:pt x="0" y="494243"/>
                  <a:pt x="327852" y="108616"/>
                  <a:pt x="763686" y="19432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1082D71-9809-E446-8DCF-AA59F2CCC8D4}"/>
              </a:ext>
            </a:extLst>
          </p:cNvPr>
          <p:cNvSpPr txBox="1"/>
          <p:nvPr/>
        </p:nvSpPr>
        <p:spPr>
          <a:xfrm rot="16200000">
            <a:off x="-536447" y="2881737"/>
            <a:ext cx="14214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2"/>
                </a:solidFill>
              </a:rPr>
              <a:t>Q </a:t>
            </a:r>
            <a:r>
              <a:rPr lang="en-US" sz="2400" b="1" dirty="0">
                <a:solidFill>
                  <a:schemeClr val="bg2"/>
                </a:solidFill>
              </a:rPr>
              <a:t>&amp; </a:t>
            </a:r>
            <a:r>
              <a:rPr lang="en-US" sz="3200" b="1" dirty="0">
                <a:solidFill>
                  <a:schemeClr val="bg2"/>
                </a:solidFill>
              </a:rPr>
              <a:t>A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DC11F7D7-CFEF-7247-9047-2D9EBC6975E8}"/>
              </a:ext>
            </a:extLst>
          </p:cNvPr>
          <p:cNvSpPr txBox="1"/>
          <p:nvPr/>
        </p:nvSpPr>
        <p:spPr>
          <a:xfrm>
            <a:off x="2717300" y="142847"/>
            <a:ext cx="72789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dirty="0">
                <a:solidFill>
                  <a:srgbClr val="FF5969"/>
                </a:solidFill>
                <a:latin typeface="Tw Cen MT" panose="020B0602020104020603" pitchFamily="34" charset="0"/>
              </a:rPr>
              <a:t>Related Work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D05F66E2-76B6-7D49-9229-917799907F97}"/>
              </a:ext>
            </a:extLst>
          </p:cNvPr>
          <p:cNvGrpSpPr/>
          <p:nvPr/>
        </p:nvGrpSpPr>
        <p:grpSpPr>
          <a:xfrm>
            <a:off x="4330566" y="5519709"/>
            <a:ext cx="4140553" cy="451824"/>
            <a:chOff x="4679586" y="878988"/>
            <a:chExt cx="1745757" cy="190500"/>
          </a:xfrm>
        </p:grpSpPr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A863AB4A-CED6-3549-9084-0065D0EC03BB}"/>
                </a:ext>
              </a:extLst>
            </p:cNvPr>
            <p:cNvSpPr/>
            <p:nvPr/>
          </p:nvSpPr>
          <p:spPr>
            <a:xfrm>
              <a:off x="4679586" y="878988"/>
              <a:ext cx="190500" cy="190500"/>
            </a:xfrm>
            <a:prstGeom prst="ellips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22567C35-0330-5945-A013-9D442E146538}"/>
                </a:ext>
              </a:extLst>
            </p:cNvPr>
            <p:cNvSpPr/>
            <p:nvPr/>
          </p:nvSpPr>
          <p:spPr>
            <a:xfrm>
              <a:off x="4990736" y="878988"/>
              <a:ext cx="190500" cy="190500"/>
            </a:xfrm>
            <a:prstGeom prst="ellipse">
              <a:avLst/>
            </a:prstGeom>
            <a:solidFill>
              <a:srgbClr val="52CB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4BEF4128-F70A-4E49-8969-EA8F81524146}"/>
                </a:ext>
              </a:extLst>
            </p:cNvPr>
            <p:cNvSpPr/>
            <p:nvPr/>
          </p:nvSpPr>
          <p:spPr>
            <a:xfrm>
              <a:off x="5301522" y="878988"/>
              <a:ext cx="190500" cy="190500"/>
            </a:xfrm>
            <a:prstGeom prst="ellipse">
              <a:avLst/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A05F7599-FAF1-EF46-88C0-B698B254C298}"/>
                </a:ext>
              </a:extLst>
            </p:cNvPr>
            <p:cNvSpPr/>
            <p:nvPr/>
          </p:nvSpPr>
          <p:spPr>
            <a:xfrm>
              <a:off x="5612308" y="878988"/>
              <a:ext cx="190500" cy="190500"/>
            </a:xfrm>
            <a:prstGeom prst="ellipse">
              <a:avLst/>
            </a:pr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6224BBFB-F6EA-2946-BDB4-126C3486B92A}"/>
                </a:ext>
              </a:extLst>
            </p:cNvPr>
            <p:cNvSpPr/>
            <p:nvPr/>
          </p:nvSpPr>
          <p:spPr>
            <a:xfrm>
              <a:off x="5923575" y="878988"/>
              <a:ext cx="190500" cy="1905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E55A5B71-8150-8D44-8381-76CECA9B0109}"/>
                </a:ext>
              </a:extLst>
            </p:cNvPr>
            <p:cNvSpPr/>
            <p:nvPr/>
          </p:nvSpPr>
          <p:spPr>
            <a:xfrm>
              <a:off x="6234843" y="878988"/>
              <a:ext cx="190500" cy="190500"/>
            </a:xfrm>
            <a:prstGeom prst="ellipse">
              <a:avLst/>
            </a:pr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A3AF45D4-38AD-5340-ACBD-7B4591A8FAF5}"/>
              </a:ext>
            </a:extLst>
          </p:cNvPr>
          <p:cNvSpPr txBox="1"/>
          <p:nvPr/>
        </p:nvSpPr>
        <p:spPr>
          <a:xfrm>
            <a:off x="2761386" y="1740100"/>
            <a:ext cx="7278915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100" dirty="0">
                <a:solidFill>
                  <a:srgbClr val="52CBBE"/>
                </a:solidFill>
                <a:latin typeface="Tw Cen MT" panose="020B0602020104020603" pitchFamily="34" charset="0"/>
              </a:rPr>
              <a:t>Existing-Solution &amp; Comparison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FA04CD9A-A33D-694F-A6D4-C52F2F4456A6}"/>
              </a:ext>
            </a:extLst>
          </p:cNvPr>
          <p:cNvSpPr txBox="1"/>
          <p:nvPr/>
        </p:nvSpPr>
        <p:spPr>
          <a:xfrm>
            <a:off x="2761386" y="3940744"/>
            <a:ext cx="727891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5D7373"/>
                </a:solidFill>
                <a:latin typeface="Tw Cen MT" panose="020B0602020104020603" pitchFamily="34" charset="0"/>
              </a:rPr>
              <a:t>Our approach integrates applicant resumes and job specifics to generate personalized interview questions.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D9A7202D-9580-A641-8087-F2436116656F}"/>
              </a:ext>
            </a:extLst>
          </p:cNvPr>
          <p:cNvSpPr txBox="1"/>
          <p:nvPr/>
        </p:nvSpPr>
        <p:spPr>
          <a:xfrm>
            <a:off x="2761386" y="2470550"/>
            <a:ext cx="727891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5D7373"/>
                </a:solidFill>
                <a:latin typeface="Tw Cen MT" panose="020B0602020104020603" pitchFamily="34" charset="0"/>
              </a:rPr>
              <a:t>Existing mock interview platforms use generic questions and standard feedback, lacking customization for individual users.</a:t>
            </a:r>
          </a:p>
        </p:txBody>
      </p:sp>
    </p:spTree>
    <p:extLst>
      <p:ext uri="{BB962C8B-B14F-4D97-AF65-F5344CB8AC3E}">
        <p14:creationId xmlns:p14="http://schemas.microsoft.com/office/powerpoint/2010/main" val="11450939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7003336-0F84-8A42-BFC5-679F9FF70B4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215900" dist="38100" sx="101000" sy="101000" algn="ctr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8D0750F1-F720-E240-9C7C-0454730C1A55}"/>
              </a:ext>
            </a:extLst>
          </p:cNvPr>
          <p:cNvSpPr/>
          <p:nvPr/>
        </p:nvSpPr>
        <p:spPr>
          <a:xfrm>
            <a:off x="11235559" y="2217683"/>
            <a:ext cx="956441" cy="1912884"/>
          </a:xfrm>
          <a:custGeom>
            <a:avLst/>
            <a:gdLst>
              <a:gd name="connsiteX0" fmla="*/ 956441 w 956441"/>
              <a:gd name="connsiteY0" fmla="*/ 0 h 1912884"/>
              <a:gd name="connsiteX1" fmla="*/ 956441 w 956441"/>
              <a:gd name="connsiteY1" fmla="*/ 1912884 h 1912884"/>
              <a:gd name="connsiteX2" fmla="*/ 763686 w 956441"/>
              <a:gd name="connsiteY2" fmla="*/ 1893453 h 1912884"/>
              <a:gd name="connsiteX3" fmla="*/ 0 w 956441"/>
              <a:gd name="connsiteY3" fmla="*/ 956442 h 1912884"/>
              <a:gd name="connsiteX4" fmla="*/ 763686 w 956441"/>
              <a:gd name="connsiteY4" fmla="*/ 19432 h 1912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6441" h="1912884">
                <a:moveTo>
                  <a:pt x="956441" y="0"/>
                </a:moveTo>
                <a:lnTo>
                  <a:pt x="956441" y="1912884"/>
                </a:lnTo>
                <a:lnTo>
                  <a:pt x="763686" y="1893453"/>
                </a:lnTo>
                <a:cubicBezTo>
                  <a:pt x="327852" y="1804268"/>
                  <a:pt x="0" y="1418642"/>
                  <a:pt x="0" y="956442"/>
                </a:cubicBezTo>
                <a:cubicBezTo>
                  <a:pt x="0" y="494243"/>
                  <a:pt x="327852" y="108616"/>
                  <a:pt x="763686" y="19432"/>
                </a:cubicBez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79584B-E5FE-7C48-940B-B36084AE0978}"/>
              </a:ext>
            </a:extLst>
          </p:cNvPr>
          <p:cNvSpPr txBox="1"/>
          <p:nvPr/>
        </p:nvSpPr>
        <p:spPr>
          <a:xfrm rot="16200000">
            <a:off x="11212282" y="2850959"/>
            <a:ext cx="14214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2"/>
                </a:solidFill>
              </a:rPr>
              <a:t>Team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B2A5AC7-85AD-7845-A342-830B01F3147D}"/>
              </a:ext>
            </a:extLst>
          </p:cNvPr>
          <p:cNvSpPr/>
          <p:nvPr/>
        </p:nvSpPr>
        <p:spPr>
          <a:xfrm>
            <a:off x="-45099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215900" dist="38100" sx="101000" sy="101000" algn="ctr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9E256238-9C98-C04F-8A04-D9771C30FB86}"/>
              </a:ext>
            </a:extLst>
          </p:cNvPr>
          <p:cNvSpPr/>
          <p:nvPr/>
        </p:nvSpPr>
        <p:spPr>
          <a:xfrm>
            <a:off x="10784569" y="2217683"/>
            <a:ext cx="956441" cy="1912884"/>
          </a:xfrm>
          <a:custGeom>
            <a:avLst/>
            <a:gdLst>
              <a:gd name="connsiteX0" fmla="*/ 956441 w 956441"/>
              <a:gd name="connsiteY0" fmla="*/ 0 h 1912884"/>
              <a:gd name="connsiteX1" fmla="*/ 956441 w 956441"/>
              <a:gd name="connsiteY1" fmla="*/ 1912884 h 1912884"/>
              <a:gd name="connsiteX2" fmla="*/ 763686 w 956441"/>
              <a:gd name="connsiteY2" fmla="*/ 1893453 h 1912884"/>
              <a:gd name="connsiteX3" fmla="*/ 0 w 956441"/>
              <a:gd name="connsiteY3" fmla="*/ 956442 h 1912884"/>
              <a:gd name="connsiteX4" fmla="*/ 763686 w 956441"/>
              <a:gd name="connsiteY4" fmla="*/ 19432 h 1912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6441" h="1912884">
                <a:moveTo>
                  <a:pt x="956441" y="0"/>
                </a:moveTo>
                <a:lnTo>
                  <a:pt x="956441" y="1912884"/>
                </a:lnTo>
                <a:lnTo>
                  <a:pt x="763686" y="1893453"/>
                </a:lnTo>
                <a:cubicBezTo>
                  <a:pt x="327852" y="1804268"/>
                  <a:pt x="0" y="1418642"/>
                  <a:pt x="0" y="956442"/>
                </a:cubicBezTo>
                <a:cubicBezTo>
                  <a:pt x="0" y="494243"/>
                  <a:pt x="327852" y="108616"/>
                  <a:pt x="763686" y="19432"/>
                </a:cubicBezTo>
                <a:close/>
              </a:path>
            </a:pathLst>
          </a:custGeom>
          <a:solidFill>
            <a:srgbClr val="FB44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E52F14-1A79-1845-A840-D29E1C820395}"/>
              </a:ext>
            </a:extLst>
          </p:cNvPr>
          <p:cNvSpPr txBox="1"/>
          <p:nvPr/>
        </p:nvSpPr>
        <p:spPr>
          <a:xfrm rot="16200000">
            <a:off x="10652099" y="2881736"/>
            <a:ext cx="17197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2"/>
                </a:solidFill>
              </a:rPr>
              <a:t>Problem</a:t>
            </a:r>
            <a:endParaRPr lang="en-US" sz="3600" b="1" dirty="0">
              <a:solidFill>
                <a:schemeClr val="bg2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6C963C4-F52B-124B-B595-0D75D664A05B}"/>
              </a:ext>
            </a:extLst>
          </p:cNvPr>
          <p:cNvSpPr/>
          <p:nvPr/>
        </p:nvSpPr>
        <p:spPr>
          <a:xfrm>
            <a:off x="-845167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215900" dist="38100" sx="101000" sy="101000" algn="ctr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C3088E33-A1CB-5E42-AB9C-5E358A1461E5}"/>
              </a:ext>
            </a:extLst>
          </p:cNvPr>
          <p:cNvSpPr/>
          <p:nvPr/>
        </p:nvSpPr>
        <p:spPr>
          <a:xfrm>
            <a:off x="10390392" y="2217683"/>
            <a:ext cx="956441" cy="1912884"/>
          </a:xfrm>
          <a:custGeom>
            <a:avLst/>
            <a:gdLst>
              <a:gd name="connsiteX0" fmla="*/ 956441 w 956441"/>
              <a:gd name="connsiteY0" fmla="*/ 0 h 1912884"/>
              <a:gd name="connsiteX1" fmla="*/ 956441 w 956441"/>
              <a:gd name="connsiteY1" fmla="*/ 1912884 h 1912884"/>
              <a:gd name="connsiteX2" fmla="*/ 763686 w 956441"/>
              <a:gd name="connsiteY2" fmla="*/ 1893453 h 1912884"/>
              <a:gd name="connsiteX3" fmla="*/ 0 w 956441"/>
              <a:gd name="connsiteY3" fmla="*/ 956442 h 1912884"/>
              <a:gd name="connsiteX4" fmla="*/ 763686 w 956441"/>
              <a:gd name="connsiteY4" fmla="*/ 19432 h 1912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6441" h="1912884">
                <a:moveTo>
                  <a:pt x="956441" y="0"/>
                </a:moveTo>
                <a:lnTo>
                  <a:pt x="956441" y="1912884"/>
                </a:lnTo>
                <a:lnTo>
                  <a:pt x="763686" y="1893453"/>
                </a:lnTo>
                <a:cubicBezTo>
                  <a:pt x="327852" y="1804268"/>
                  <a:pt x="0" y="1418642"/>
                  <a:pt x="0" y="956442"/>
                </a:cubicBezTo>
                <a:cubicBezTo>
                  <a:pt x="0" y="494243"/>
                  <a:pt x="327852" y="108616"/>
                  <a:pt x="763686" y="19432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F98315E-DA92-A847-A5BB-0FA2CD482BC7}"/>
              </a:ext>
            </a:extLst>
          </p:cNvPr>
          <p:cNvSpPr txBox="1"/>
          <p:nvPr/>
        </p:nvSpPr>
        <p:spPr>
          <a:xfrm rot="16200000">
            <a:off x="10407048" y="2874044"/>
            <a:ext cx="142149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300" b="1" dirty="0">
                <a:solidFill>
                  <a:schemeClr val="bg2"/>
                </a:solidFill>
              </a:rPr>
              <a:t>Work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1A52BB3-E374-D544-903E-E7FAA8209B7A}"/>
              </a:ext>
            </a:extLst>
          </p:cNvPr>
          <p:cNvSpPr txBox="1"/>
          <p:nvPr/>
        </p:nvSpPr>
        <p:spPr>
          <a:xfrm rot="16200000">
            <a:off x="10085135" y="2943292"/>
            <a:ext cx="14214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2"/>
                </a:solidFill>
              </a:rPr>
              <a:t>Related</a:t>
            </a:r>
            <a:endParaRPr lang="en-US" sz="3600" b="1" dirty="0">
              <a:solidFill>
                <a:schemeClr val="bg2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165BA47-04CC-354C-99CC-F03ABB2686C3}"/>
              </a:ext>
            </a:extLst>
          </p:cNvPr>
          <p:cNvSpPr/>
          <p:nvPr/>
        </p:nvSpPr>
        <p:spPr>
          <a:xfrm>
            <a:off x="-1258849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215900" dist="38100" sx="101000" sy="101000" algn="ctr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4C012F41-48D1-DB4C-9A97-2FD733DC5533}"/>
              </a:ext>
            </a:extLst>
          </p:cNvPr>
          <p:cNvSpPr/>
          <p:nvPr/>
        </p:nvSpPr>
        <p:spPr>
          <a:xfrm>
            <a:off x="9976710" y="2217683"/>
            <a:ext cx="956441" cy="1912884"/>
          </a:xfrm>
          <a:custGeom>
            <a:avLst/>
            <a:gdLst>
              <a:gd name="connsiteX0" fmla="*/ 956441 w 956441"/>
              <a:gd name="connsiteY0" fmla="*/ 0 h 1912884"/>
              <a:gd name="connsiteX1" fmla="*/ 956441 w 956441"/>
              <a:gd name="connsiteY1" fmla="*/ 1912884 h 1912884"/>
              <a:gd name="connsiteX2" fmla="*/ 763686 w 956441"/>
              <a:gd name="connsiteY2" fmla="*/ 1893453 h 1912884"/>
              <a:gd name="connsiteX3" fmla="*/ 0 w 956441"/>
              <a:gd name="connsiteY3" fmla="*/ 956442 h 1912884"/>
              <a:gd name="connsiteX4" fmla="*/ 763686 w 956441"/>
              <a:gd name="connsiteY4" fmla="*/ 19432 h 1912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6441" h="1912884">
                <a:moveTo>
                  <a:pt x="956441" y="0"/>
                </a:moveTo>
                <a:lnTo>
                  <a:pt x="956441" y="1912884"/>
                </a:lnTo>
                <a:lnTo>
                  <a:pt x="763686" y="1893453"/>
                </a:lnTo>
                <a:cubicBezTo>
                  <a:pt x="327852" y="1804268"/>
                  <a:pt x="0" y="1418642"/>
                  <a:pt x="0" y="956442"/>
                </a:cubicBezTo>
                <a:cubicBezTo>
                  <a:pt x="0" y="494243"/>
                  <a:pt x="327852" y="108616"/>
                  <a:pt x="763686" y="19432"/>
                </a:cubicBezTo>
                <a:close/>
              </a:path>
            </a:pathLst>
          </a:custGeom>
          <a:solidFill>
            <a:srgbClr val="079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776A283-E975-EC40-9B29-A804862E7753}"/>
              </a:ext>
            </a:extLst>
          </p:cNvPr>
          <p:cNvSpPr txBox="1"/>
          <p:nvPr/>
        </p:nvSpPr>
        <p:spPr>
          <a:xfrm rot="16200000">
            <a:off x="9761122" y="2943293"/>
            <a:ext cx="19128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2"/>
                </a:solidFill>
              </a:rPr>
              <a:t>Architecture</a:t>
            </a:r>
            <a:endParaRPr lang="en-US" sz="2000" b="1" dirty="0">
              <a:solidFill>
                <a:schemeClr val="bg2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8461BAC-93F6-2F4F-853E-5D9E1B4BF8FD}"/>
              </a:ext>
            </a:extLst>
          </p:cNvPr>
          <p:cNvSpPr txBox="1"/>
          <p:nvPr/>
        </p:nvSpPr>
        <p:spPr>
          <a:xfrm rot="16200000">
            <a:off x="9643743" y="2943292"/>
            <a:ext cx="14214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2"/>
                </a:solidFill>
              </a:rPr>
              <a:t>System</a:t>
            </a:r>
            <a:endParaRPr lang="en-US" sz="3600" b="1" dirty="0">
              <a:solidFill>
                <a:schemeClr val="bg2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EA9F46D-9648-0F48-81B1-3286389FD0BF}"/>
              </a:ext>
            </a:extLst>
          </p:cNvPr>
          <p:cNvSpPr/>
          <p:nvPr/>
        </p:nvSpPr>
        <p:spPr>
          <a:xfrm>
            <a:off x="-10411942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215900" dist="38100" sx="101000" sy="101000" algn="ctr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B7EF63C0-FA55-A643-A64B-B173840BFBE2}"/>
              </a:ext>
            </a:extLst>
          </p:cNvPr>
          <p:cNvSpPr/>
          <p:nvPr/>
        </p:nvSpPr>
        <p:spPr>
          <a:xfrm>
            <a:off x="823617" y="2217683"/>
            <a:ext cx="956441" cy="1912884"/>
          </a:xfrm>
          <a:custGeom>
            <a:avLst/>
            <a:gdLst>
              <a:gd name="connsiteX0" fmla="*/ 956441 w 956441"/>
              <a:gd name="connsiteY0" fmla="*/ 0 h 1912884"/>
              <a:gd name="connsiteX1" fmla="*/ 956441 w 956441"/>
              <a:gd name="connsiteY1" fmla="*/ 1912884 h 1912884"/>
              <a:gd name="connsiteX2" fmla="*/ 763686 w 956441"/>
              <a:gd name="connsiteY2" fmla="*/ 1893453 h 1912884"/>
              <a:gd name="connsiteX3" fmla="*/ 0 w 956441"/>
              <a:gd name="connsiteY3" fmla="*/ 956442 h 1912884"/>
              <a:gd name="connsiteX4" fmla="*/ 763686 w 956441"/>
              <a:gd name="connsiteY4" fmla="*/ 19432 h 1912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6441" h="1912884">
                <a:moveTo>
                  <a:pt x="956441" y="0"/>
                </a:moveTo>
                <a:lnTo>
                  <a:pt x="956441" y="1912884"/>
                </a:lnTo>
                <a:lnTo>
                  <a:pt x="763686" y="1893453"/>
                </a:lnTo>
                <a:cubicBezTo>
                  <a:pt x="327852" y="1804268"/>
                  <a:pt x="0" y="1418642"/>
                  <a:pt x="0" y="956442"/>
                </a:cubicBezTo>
                <a:cubicBezTo>
                  <a:pt x="0" y="494243"/>
                  <a:pt x="327852" y="108616"/>
                  <a:pt x="763686" y="19432"/>
                </a:cubicBezTo>
                <a:close/>
              </a:path>
            </a:pathLst>
          </a:custGeom>
          <a:solidFill>
            <a:srgbClr val="00C9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8799586-3566-1242-A2D5-77965710CEC1}"/>
              </a:ext>
            </a:extLst>
          </p:cNvPr>
          <p:cNvSpPr txBox="1"/>
          <p:nvPr/>
        </p:nvSpPr>
        <p:spPr>
          <a:xfrm rot="16200000">
            <a:off x="347278" y="2912516"/>
            <a:ext cx="24074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2"/>
                </a:solidFill>
              </a:rPr>
              <a:t>Algorithm</a:t>
            </a:r>
            <a:endParaRPr lang="en-US" sz="2400" b="1" dirty="0">
              <a:solidFill>
                <a:schemeClr val="bg2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FD66313-F474-A643-8BC6-0230ACB5469D}"/>
              </a:ext>
            </a:extLst>
          </p:cNvPr>
          <p:cNvSpPr/>
          <p:nvPr/>
        </p:nvSpPr>
        <p:spPr>
          <a:xfrm>
            <a:off x="-10872697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215900" dist="38100" sx="101000" sy="101000" algn="ctr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24" name="Freeform 23">
            <a:extLst>
              <a:ext uri="{FF2B5EF4-FFF2-40B4-BE49-F238E27FC236}">
                <a16:creationId xmlns:a16="http://schemas.microsoft.com/office/drawing/2014/main" id="{0CDEF6F9-8829-F046-9C51-5257744C2786}"/>
              </a:ext>
            </a:extLst>
          </p:cNvPr>
          <p:cNvSpPr/>
          <p:nvPr/>
        </p:nvSpPr>
        <p:spPr>
          <a:xfrm>
            <a:off x="362862" y="2217683"/>
            <a:ext cx="956441" cy="1912884"/>
          </a:xfrm>
          <a:custGeom>
            <a:avLst/>
            <a:gdLst>
              <a:gd name="connsiteX0" fmla="*/ 956441 w 956441"/>
              <a:gd name="connsiteY0" fmla="*/ 0 h 1912884"/>
              <a:gd name="connsiteX1" fmla="*/ 956441 w 956441"/>
              <a:gd name="connsiteY1" fmla="*/ 1912884 h 1912884"/>
              <a:gd name="connsiteX2" fmla="*/ 763686 w 956441"/>
              <a:gd name="connsiteY2" fmla="*/ 1893453 h 1912884"/>
              <a:gd name="connsiteX3" fmla="*/ 0 w 956441"/>
              <a:gd name="connsiteY3" fmla="*/ 956442 h 1912884"/>
              <a:gd name="connsiteX4" fmla="*/ 763686 w 956441"/>
              <a:gd name="connsiteY4" fmla="*/ 19432 h 1912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6441" h="1912884">
                <a:moveTo>
                  <a:pt x="956441" y="0"/>
                </a:moveTo>
                <a:lnTo>
                  <a:pt x="956441" y="1912884"/>
                </a:lnTo>
                <a:lnTo>
                  <a:pt x="763686" y="1893453"/>
                </a:lnTo>
                <a:cubicBezTo>
                  <a:pt x="327852" y="1804268"/>
                  <a:pt x="0" y="1418642"/>
                  <a:pt x="0" y="956442"/>
                </a:cubicBezTo>
                <a:cubicBezTo>
                  <a:pt x="0" y="494243"/>
                  <a:pt x="327852" y="108616"/>
                  <a:pt x="763686" y="19432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3D918F0-46F0-3C4F-B286-F691750BECB1}"/>
              </a:ext>
            </a:extLst>
          </p:cNvPr>
          <p:cNvSpPr txBox="1"/>
          <p:nvPr/>
        </p:nvSpPr>
        <p:spPr>
          <a:xfrm rot="16200000">
            <a:off x="-100030" y="2912516"/>
            <a:ext cx="24074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2"/>
                </a:solidFill>
              </a:rPr>
              <a:t>&amp; Risk</a:t>
            </a:r>
            <a:endParaRPr lang="en-US" sz="2400" b="1" dirty="0">
              <a:solidFill>
                <a:schemeClr val="bg2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3586FAD-54E2-2140-A9D1-A30A93032A82}"/>
              </a:ext>
            </a:extLst>
          </p:cNvPr>
          <p:cNvSpPr txBox="1"/>
          <p:nvPr/>
        </p:nvSpPr>
        <p:spPr>
          <a:xfrm rot="16200000">
            <a:off x="29895" y="2974069"/>
            <a:ext cx="14214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2"/>
                </a:solidFill>
              </a:rPr>
              <a:t>Challenge</a:t>
            </a:r>
            <a:endParaRPr lang="en-US" sz="3600" b="1" dirty="0">
              <a:solidFill>
                <a:schemeClr val="bg2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64BA51A-D100-804E-9461-B229C6C9384D}"/>
              </a:ext>
            </a:extLst>
          </p:cNvPr>
          <p:cNvSpPr/>
          <p:nvPr/>
        </p:nvSpPr>
        <p:spPr>
          <a:xfrm>
            <a:off x="-11314594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215900" dist="38100" sx="101000" sy="101000" algn="ctr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6627FAED-A86E-8A40-B563-BADCC31BB943}"/>
              </a:ext>
            </a:extLst>
          </p:cNvPr>
          <p:cNvSpPr/>
          <p:nvPr/>
        </p:nvSpPr>
        <p:spPr>
          <a:xfrm>
            <a:off x="-79035" y="2217683"/>
            <a:ext cx="956441" cy="1912884"/>
          </a:xfrm>
          <a:custGeom>
            <a:avLst/>
            <a:gdLst>
              <a:gd name="connsiteX0" fmla="*/ 956441 w 956441"/>
              <a:gd name="connsiteY0" fmla="*/ 0 h 1912884"/>
              <a:gd name="connsiteX1" fmla="*/ 956441 w 956441"/>
              <a:gd name="connsiteY1" fmla="*/ 1912884 h 1912884"/>
              <a:gd name="connsiteX2" fmla="*/ 763686 w 956441"/>
              <a:gd name="connsiteY2" fmla="*/ 1893453 h 1912884"/>
              <a:gd name="connsiteX3" fmla="*/ 0 w 956441"/>
              <a:gd name="connsiteY3" fmla="*/ 956442 h 1912884"/>
              <a:gd name="connsiteX4" fmla="*/ 763686 w 956441"/>
              <a:gd name="connsiteY4" fmla="*/ 19432 h 1912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6441" h="1912884">
                <a:moveTo>
                  <a:pt x="956441" y="0"/>
                </a:moveTo>
                <a:lnTo>
                  <a:pt x="956441" y="1912884"/>
                </a:lnTo>
                <a:lnTo>
                  <a:pt x="763686" y="1893453"/>
                </a:lnTo>
                <a:cubicBezTo>
                  <a:pt x="327852" y="1804268"/>
                  <a:pt x="0" y="1418642"/>
                  <a:pt x="0" y="956442"/>
                </a:cubicBezTo>
                <a:cubicBezTo>
                  <a:pt x="0" y="494243"/>
                  <a:pt x="327852" y="108616"/>
                  <a:pt x="763686" y="19432"/>
                </a:cubicBezTo>
                <a:close/>
              </a:path>
            </a:pathLst>
          </a:custGeom>
          <a:solidFill>
            <a:srgbClr val="6D8E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6559A9F-CAF8-1D42-A31A-AAF6D3117822}"/>
              </a:ext>
            </a:extLst>
          </p:cNvPr>
          <p:cNvSpPr txBox="1"/>
          <p:nvPr/>
        </p:nvSpPr>
        <p:spPr>
          <a:xfrm rot="16200000">
            <a:off x="-447797" y="2912514"/>
            <a:ext cx="22461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2"/>
                </a:solidFill>
              </a:rPr>
              <a:t>Conclusion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F04CF2E-9F0D-E544-8FAC-487EFE645213}"/>
              </a:ext>
            </a:extLst>
          </p:cNvPr>
          <p:cNvSpPr/>
          <p:nvPr/>
        </p:nvSpPr>
        <p:spPr>
          <a:xfrm>
            <a:off x="-11788662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215900" dist="38100" sx="101000" sy="101000" algn="ctr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37" name="Freeform 36">
            <a:extLst>
              <a:ext uri="{FF2B5EF4-FFF2-40B4-BE49-F238E27FC236}">
                <a16:creationId xmlns:a16="http://schemas.microsoft.com/office/drawing/2014/main" id="{603B975D-BC4E-1E40-90E3-4064D8183495}"/>
              </a:ext>
            </a:extLst>
          </p:cNvPr>
          <p:cNvSpPr/>
          <p:nvPr/>
        </p:nvSpPr>
        <p:spPr>
          <a:xfrm>
            <a:off x="-553103" y="2217683"/>
            <a:ext cx="956441" cy="1912884"/>
          </a:xfrm>
          <a:custGeom>
            <a:avLst/>
            <a:gdLst>
              <a:gd name="connsiteX0" fmla="*/ 956441 w 956441"/>
              <a:gd name="connsiteY0" fmla="*/ 0 h 1912884"/>
              <a:gd name="connsiteX1" fmla="*/ 956441 w 956441"/>
              <a:gd name="connsiteY1" fmla="*/ 1912884 h 1912884"/>
              <a:gd name="connsiteX2" fmla="*/ 763686 w 956441"/>
              <a:gd name="connsiteY2" fmla="*/ 1893453 h 1912884"/>
              <a:gd name="connsiteX3" fmla="*/ 0 w 956441"/>
              <a:gd name="connsiteY3" fmla="*/ 956442 h 1912884"/>
              <a:gd name="connsiteX4" fmla="*/ 763686 w 956441"/>
              <a:gd name="connsiteY4" fmla="*/ 19432 h 1912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6441" h="1912884">
                <a:moveTo>
                  <a:pt x="956441" y="0"/>
                </a:moveTo>
                <a:lnTo>
                  <a:pt x="956441" y="1912884"/>
                </a:lnTo>
                <a:lnTo>
                  <a:pt x="763686" y="1893453"/>
                </a:lnTo>
                <a:cubicBezTo>
                  <a:pt x="327852" y="1804268"/>
                  <a:pt x="0" y="1418642"/>
                  <a:pt x="0" y="956442"/>
                </a:cubicBezTo>
                <a:cubicBezTo>
                  <a:pt x="0" y="494243"/>
                  <a:pt x="327852" y="108616"/>
                  <a:pt x="763686" y="19432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1082D71-9809-E446-8DCF-AA59F2CCC8D4}"/>
              </a:ext>
            </a:extLst>
          </p:cNvPr>
          <p:cNvSpPr txBox="1"/>
          <p:nvPr/>
        </p:nvSpPr>
        <p:spPr>
          <a:xfrm rot="16200000">
            <a:off x="-536447" y="2881737"/>
            <a:ext cx="14214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2"/>
                </a:solidFill>
              </a:rPr>
              <a:t>Q </a:t>
            </a:r>
            <a:r>
              <a:rPr lang="en-US" sz="2400" b="1" dirty="0">
                <a:solidFill>
                  <a:schemeClr val="bg2"/>
                </a:solidFill>
              </a:rPr>
              <a:t>&amp; </a:t>
            </a:r>
            <a:r>
              <a:rPr lang="en-US" sz="3200" b="1" dirty="0">
                <a:solidFill>
                  <a:schemeClr val="bg2"/>
                </a:solidFill>
              </a:rPr>
              <a:t>A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DC11F7D7-CFEF-7247-9047-2D9EBC6975E8}"/>
              </a:ext>
            </a:extLst>
          </p:cNvPr>
          <p:cNvSpPr txBox="1"/>
          <p:nvPr/>
        </p:nvSpPr>
        <p:spPr>
          <a:xfrm>
            <a:off x="1823289" y="142847"/>
            <a:ext cx="831407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dirty="0">
                <a:solidFill>
                  <a:srgbClr val="FF5969"/>
                </a:solidFill>
                <a:latin typeface="Tw Cen MT" panose="020B0602020104020603" pitchFamily="34" charset="0"/>
              </a:rPr>
              <a:t>System Architect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D05F66E2-76B6-7D49-9229-917799907F97}"/>
              </a:ext>
            </a:extLst>
          </p:cNvPr>
          <p:cNvGrpSpPr/>
          <p:nvPr/>
        </p:nvGrpSpPr>
        <p:grpSpPr>
          <a:xfrm>
            <a:off x="3954133" y="5519709"/>
            <a:ext cx="4140553" cy="451824"/>
            <a:chOff x="4679586" y="878988"/>
            <a:chExt cx="1745757" cy="190500"/>
          </a:xfrm>
        </p:grpSpPr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A863AB4A-CED6-3549-9084-0065D0EC03BB}"/>
                </a:ext>
              </a:extLst>
            </p:cNvPr>
            <p:cNvSpPr/>
            <p:nvPr/>
          </p:nvSpPr>
          <p:spPr>
            <a:xfrm>
              <a:off x="4679586" y="878988"/>
              <a:ext cx="190500" cy="190500"/>
            </a:xfrm>
            <a:prstGeom prst="ellips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22567C35-0330-5945-A013-9D442E146538}"/>
                </a:ext>
              </a:extLst>
            </p:cNvPr>
            <p:cNvSpPr/>
            <p:nvPr/>
          </p:nvSpPr>
          <p:spPr>
            <a:xfrm>
              <a:off x="4990736" y="878988"/>
              <a:ext cx="190500" cy="190500"/>
            </a:xfrm>
            <a:prstGeom prst="ellipse">
              <a:avLst/>
            </a:prstGeom>
            <a:solidFill>
              <a:srgbClr val="52CB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4BEF4128-F70A-4E49-8969-EA8F81524146}"/>
                </a:ext>
              </a:extLst>
            </p:cNvPr>
            <p:cNvSpPr/>
            <p:nvPr/>
          </p:nvSpPr>
          <p:spPr>
            <a:xfrm>
              <a:off x="5301522" y="878988"/>
              <a:ext cx="190500" cy="190500"/>
            </a:xfrm>
            <a:prstGeom prst="ellipse">
              <a:avLst/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A05F7599-FAF1-EF46-88C0-B698B254C298}"/>
                </a:ext>
              </a:extLst>
            </p:cNvPr>
            <p:cNvSpPr/>
            <p:nvPr/>
          </p:nvSpPr>
          <p:spPr>
            <a:xfrm>
              <a:off x="5612308" y="878988"/>
              <a:ext cx="190500" cy="190500"/>
            </a:xfrm>
            <a:prstGeom prst="ellipse">
              <a:avLst/>
            </a:pr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6224BBFB-F6EA-2946-BDB4-126C3486B92A}"/>
                </a:ext>
              </a:extLst>
            </p:cNvPr>
            <p:cNvSpPr/>
            <p:nvPr/>
          </p:nvSpPr>
          <p:spPr>
            <a:xfrm>
              <a:off x="5923575" y="878988"/>
              <a:ext cx="190500" cy="1905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E55A5B71-8150-8D44-8381-76CECA9B0109}"/>
                </a:ext>
              </a:extLst>
            </p:cNvPr>
            <p:cNvSpPr/>
            <p:nvPr/>
          </p:nvSpPr>
          <p:spPr>
            <a:xfrm>
              <a:off x="6234843" y="878988"/>
              <a:ext cx="190500" cy="190500"/>
            </a:xfrm>
            <a:prstGeom prst="ellipse">
              <a:avLst/>
            </a:pr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A3AF45D4-38AD-5340-ACBD-7B4591A8FAF5}"/>
              </a:ext>
            </a:extLst>
          </p:cNvPr>
          <p:cNvSpPr txBox="1"/>
          <p:nvPr/>
        </p:nvSpPr>
        <p:spPr>
          <a:xfrm>
            <a:off x="2099797" y="1740100"/>
            <a:ext cx="7747446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100" dirty="0">
                <a:solidFill>
                  <a:srgbClr val="52CBBE"/>
                </a:solidFill>
                <a:latin typeface="Tw Cen MT" panose="020B0602020104020603" pitchFamily="34" charset="0"/>
              </a:rPr>
              <a:t>Front-end       Back-end        AI/ML  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D9A7202D-9580-A641-8087-F2436116656F}"/>
              </a:ext>
            </a:extLst>
          </p:cNvPr>
          <p:cNvSpPr txBox="1"/>
          <p:nvPr/>
        </p:nvSpPr>
        <p:spPr>
          <a:xfrm>
            <a:off x="2202101" y="2470550"/>
            <a:ext cx="61013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thaiDist">
              <a:buFont typeface="Arial" panose="020B0604020202020204" pitchFamily="34" charset="0"/>
              <a:buChar char="•"/>
            </a:pPr>
            <a:r>
              <a:rPr lang="en-CA" sz="2000" dirty="0">
                <a:solidFill>
                  <a:srgbClr val="5D7373"/>
                </a:solidFill>
                <a:latin typeface="Tw Cen MT" panose="020B0602020104020603" pitchFamily="34" charset="77"/>
              </a:rPr>
              <a:t> </a:t>
            </a:r>
          </a:p>
          <a:p>
            <a:pPr marL="342900" indent="-342900" algn="thaiDist">
              <a:buFont typeface="Arial" panose="020B0604020202020204" pitchFamily="34" charset="0"/>
              <a:buChar char="•"/>
            </a:pPr>
            <a:r>
              <a:rPr lang="en-CA" sz="2000" dirty="0">
                <a:solidFill>
                  <a:srgbClr val="5D7373"/>
                </a:solidFill>
                <a:latin typeface="Tw Cen MT" panose="020B0602020104020603" pitchFamily="34" charset="77"/>
              </a:rPr>
              <a:t> </a:t>
            </a:r>
          </a:p>
          <a:p>
            <a:pPr marL="342900" indent="-342900" algn="thaiDist">
              <a:buFont typeface="Arial" panose="020B0604020202020204" pitchFamily="34" charset="0"/>
              <a:buChar char="•"/>
            </a:pPr>
            <a:r>
              <a:rPr lang="en-CA" sz="2000" dirty="0">
                <a:solidFill>
                  <a:srgbClr val="5D7373"/>
                </a:solidFill>
                <a:latin typeface="Tw Cen MT" panose="020B0602020104020603" pitchFamily="34" charset="77"/>
              </a:rPr>
              <a:t> </a:t>
            </a:r>
          </a:p>
          <a:p>
            <a:pPr marL="342900" indent="-342900" algn="thaiDist">
              <a:buFont typeface="Arial" panose="020B0604020202020204" pitchFamily="34" charset="0"/>
              <a:buChar char="•"/>
            </a:pPr>
            <a:r>
              <a:rPr lang="en-CA" sz="2000" dirty="0">
                <a:solidFill>
                  <a:srgbClr val="5D7373"/>
                </a:solidFill>
                <a:latin typeface="Tw Cen MT" panose="020B0602020104020603" pitchFamily="34" charset="77"/>
              </a:rPr>
              <a:t> </a:t>
            </a:r>
          </a:p>
          <a:p>
            <a:pPr marL="342900" indent="-342900" algn="thaiDist">
              <a:buFont typeface="Arial" panose="020B0604020202020204" pitchFamily="34" charset="0"/>
              <a:buChar char="•"/>
            </a:pPr>
            <a:r>
              <a:rPr lang="en-CA" sz="2000" dirty="0">
                <a:solidFill>
                  <a:srgbClr val="5D7373"/>
                </a:solidFill>
                <a:latin typeface="Tw Cen MT" panose="020B0602020104020603" pitchFamily="34" charset="77"/>
              </a:rPr>
              <a:t> </a:t>
            </a:r>
          </a:p>
          <a:p>
            <a:pPr marL="342900" indent="-342900" algn="thaiDist">
              <a:buFont typeface="Arial" panose="020B0604020202020204" pitchFamily="34" charset="0"/>
              <a:buChar char="•"/>
            </a:pPr>
            <a:r>
              <a:rPr lang="en-CA" sz="2000" dirty="0">
                <a:solidFill>
                  <a:srgbClr val="5D7373"/>
                </a:solidFill>
                <a:latin typeface="Tw Cen MT" panose="020B0602020104020603" pitchFamily="34" charset="77"/>
              </a:rPr>
              <a:t> </a:t>
            </a:r>
          </a:p>
          <a:p>
            <a:pPr marL="342900" indent="-342900" algn="thaiDist">
              <a:buFont typeface="Arial" panose="020B0604020202020204" pitchFamily="34" charset="0"/>
              <a:buChar char="•"/>
            </a:pPr>
            <a:r>
              <a:rPr lang="en-CA" sz="2000" dirty="0">
                <a:solidFill>
                  <a:srgbClr val="5D7373"/>
                </a:solidFill>
                <a:latin typeface="Tw Cen MT" panose="020B0602020104020603" pitchFamily="34" charset="77"/>
              </a:rPr>
              <a:t> </a:t>
            </a:r>
          </a:p>
          <a:p>
            <a:pPr marL="342900" indent="-342900" algn="thaiDist">
              <a:buFont typeface="Arial" panose="020B0604020202020204" pitchFamily="34" charset="0"/>
              <a:buChar char="•"/>
            </a:pPr>
            <a:r>
              <a:rPr lang="en-CA" sz="2000" dirty="0">
                <a:solidFill>
                  <a:srgbClr val="5D7373"/>
                </a:solidFill>
                <a:latin typeface="Tw Cen MT" panose="020B0602020104020603" pitchFamily="34" charset="77"/>
              </a:rPr>
              <a:t> 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9E89A01-989C-5E41-9301-456F481D9EC4}"/>
              </a:ext>
            </a:extLst>
          </p:cNvPr>
          <p:cNvSpPr txBox="1"/>
          <p:nvPr/>
        </p:nvSpPr>
        <p:spPr>
          <a:xfrm>
            <a:off x="4902312" y="2480433"/>
            <a:ext cx="290402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>
                <a:solidFill>
                  <a:srgbClr val="5D7373"/>
                </a:solidFill>
                <a:latin typeface="Tw Cen MT" panose="020B0602020104020603" pitchFamily="34" charset="77"/>
              </a:rPr>
              <a:t>Spring Boot (Java)</a:t>
            </a:r>
          </a:p>
          <a:p>
            <a:r>
              <a:rPr lang="en-CA" sz="2000" dirty="0" err="1">
                <a:solidFill>
                  <a:srgbClr val="5D7373"/>
                </a:solidFill>
                <a:latin typeface="Tw Cen MT" panose="020B0602020104020603" pitchFamily="34" charset="77"/>
              </a:rPr>
              <a:t>MyBatis</a:t>
            </a:r>
            <a:r>
              <a:rPr lang="en-CA" sz="2000" dirty="0">
                <a:solidFill>
                  <a:srgbClr val="5D7373"/>
                </a:solidFill>
                <a:latin typeface="Tw Cen MT" panose="020B0602020104020603" pitchFamily="34" charset="77"/>
              </a:rPr>
              <a:t> (data persistence)</a:t>
            </a:r>
          </a:p>
          <a:p>
            <a:r>
              <a:rPr lang="en-CA" sz="2000" dirty="0">
                <a:solidFill>
                  <a:srgbClr val="5D7373"/>
                </a:solidFill>
                <a:latin typeface="Tw Cen MT" panose="020B0602020104020603" pitchFamily="34" charset="77"/>
              </a:rPr>
              <a:t>SQLite (database)</a:t>
            </a:r>
          </a:p>
          <a:p>
            <a:r>
              <a:rPr lang="en-CA" sz="2000" dirty="0">
                <a:solidFill>
                  <a:srgbClr val="5D7373"/>
                </a:solidFill>
                <a:latin typeface="Tw Cen MT" panose="020B0602020104020603" pitchFamily="34" charset="77"/>
              </a:rPr>
              <a:t>Docker (containerization)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674E6E6-E029-CC4B-BFA5-ABC5DC876363}"/>
              </a:ext>
            </a:extLst>
          </p:cNvPr>
          <p:cNvSpPr txBox="1"/>
          <p:nvPr/>
        </p:nvSpPr>
        <p:spPr>
          <a:xfrm>
            <a:off x="2369544" y="2470550"/>
            <a:ext cx="245444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thaiDist"/>
            <a:r>
              <a:rPr lang="en-CA" sz="2000" dirty="0">
                <a:solidFill>
                  <a:srgbClr val="5D7373"/>
                </a:solidFill>
                <a:latin typeface="Tw Cen MT" panose="020B0602020104020603" pitchFamily="34" charset="77"/>
              </a:rPr>
              <a:t>Node.js</a:t>
            </a:r>
          </a:p>
          <a:p>
            <a:pPr algn="thaiDist"/>
            <a:r>
              <a:rPr lang="en-CA" sz="2000" dirty="0">
                <a:solidFill>
                  <a:srgbClr val="5D7373"/>
                </a:solidFill>
                <a:latin typeface="Tw Cen MT" panose="020B0602020104020603" pitchFamily="34" charset="77"/>
              </a:rPr>
              <a:t>TypeScript</a:t>
            </a:r>
          </a:p>
          <a:p>
            <a:pPr algn="thaiDist"/>
            <a:r>
              <a:rPr lang="en-CA" sz="2000" dirty="0" err="1">
                <a:solidFill>
                  <a:srgbClr val="5D7373"/>
                </a:solidFill>
                <a:latin typeface="Tw Cen MT" panose="020B0602020104020603" pitchFamily="34" charset="77"/>
              </a:rPr>
              <a:t>React.js</a:t>
            </a:r>
            <a:endParaRPr lang="en-CA" sz="2000" dirty="0">
              <a:solidFill>
                <a:srgbClr val="5D7373"/>
              </a:solidFill>
              <a:latin typeface="Tw Cen MT" panose="020B0602020104020603" pitchFamily="34" charset="77"/>
            </a:endParaRPr>
          </a:p>
          <a:p>
            <a:pPr algn="thaiDist"/>
            <a:r>
              <a:rPr lang="en-CA" sz="2000" dirty="0">
                <a:solidFill>
                  <a:srgbClr val="5D7373"/>
                </a:solidFill>
                <a:latin typeface="Tw Cen MT" panose="020B0602020104020603" pitchFamily="34" charset="77"/>
              </a:rPr>
              <a:t>Tailwind CSS</a:t>
            </a:r>
          </a:p>
          <a:p>
            <a:pPr algn="thaiDist"/>
            <a:r>
              <a:rPr lang="en-CA" sz="2000" dirty="0" err="1">
                <a:solidFill>
                  <a:srgbClr val="5D7373"/>
                </a:solidFill>
                <a:latin typeface="Tw Cen MT" panose="020B0602020104020603" pitchFamily="34" charset="77"/>
              </a:rPr>
              <a:t>Shadcn</a:t>
            </a:r>
            <a:endParaRPr lang="en-CA" sz="2000" dirty="0">
              <a:solidFill>
                <a:srgbClr val="5D7373"/>
              </a:solidFill>
              <a:latin typeface="Tw Cen MT" panose="020B0602020104020603" pitchFamily="34" charset="77"/>
            </a:endParaRPr>
          </a:p>
          <a:p>
            <a:pPr algn="thaiDist"/>
            <a:r>
              <a:rPr lang="en-CA" sz="2000" dirty="0" err="1">
                <a:solidFill>
                  <a:srgbClr val="5D7373"/>
                </a:solidFill>
                <a:latin typeface="Tw Cen MT" panose="020B0602020104020603" pitchFamily="34" charset="77"/>
              </a:rPr>
              <a:t>Zustand</a:t>
            </a:r>
            <a:endParaRPr lang="en-CA" sz="2000" dirty="0">
              <a:solidFill>
                <a:srgbClr val="5D7373"/>
              </a:solidFill>
              <a:latin typeface="Tw Cen MT" panose="020B0602020104020603" pitchFamily="34" charset="77"/>
            </a:endParaRPr>
          </a:p>
          <a:p>
            <a:pPr algn="thaiDist"/>
            <a:r>
              <a:rPr lang="en-CA" sz="2000" dirty="0" err="1">
                <a:solidFill>
                  <a:srgbClr val="5D7373"/>
                </a:solidFill>
                <a:latin typeface="Tw Cen MT" panose="020B0602020104020603" pitchFamily="34" charset="77"/>
              </a:rPr>
              <a:t>NextAuth</a:t>
            </a:r>
            <a:endParaRPr lang="en-CA" sz="2000" dirty="0">
              <a:solidFill>
                <a:srgbClr val="5D7373"/>
              </a:solidFill>
              <a:latin typeface="Tw Cen MT" panose="020B0602020104020603" pitchFamily="34" charset="77"/>
            </a:endParaRPr>
          </a:p>
          <a:p>
            <a:pPr algn="thaiDist"/>
            <a:r>
              <a:rPr lang="en-CA" sz="2000" dirty="0">
                <a:solidFill>
                  <a:srgbClr val="5D7373"/>
                </a:solidFill>
                <a:latin typeface="Tw Cen MT" panose="020B0602020104020603" pitchFamily="34" charset="77"/>
              </a:rPr>
              <a:t>React Media Recorder</a:t>
            </a:r>
            <a:endParaRPr lang="en-US" sz="2000" dirty="0">
              <a:solidFill>
                <a:srgbClr val="5D7373"/>
              </a:solidFill>
              <a:latin typeface="Tw Cen MT" panose="020B0602020104020603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500A31E-92A0-B24D-832B-E6F97676D2A9}"/>
              </a:ext>
            </a:extLst>
          </p:cNvPr>
          <p:cNvSpPr txBox="1"/>
          <p:nvPr/>
        </p:nvSpPr>
        <p:spPr>
          <a:xfrm>
            <a:off x="4602111" y="2470550"/>
            <a:ext cx="61013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thaiDist">
              <a:buFont typeface="Arial" panose="020B0604020202020204" pitchFamily="34" charset="0"/>
              <a:buChar char="•"/>
            </a:pPr>
            <a:r>
              <a:rPr lang="en-CA" sz="2000" dirty="0">
                <a:solidFill>
                  <a:srgbClr val="5D7373"/>
                </a:solidFill>
                <a:latin typeface="Tw Cen MT" panose="020B0602020104020603" pitchFamily="34" charset="77"/>
              </a:rPr>
              <a:t>  </a:t>
            </a:r>
          </a:p>
          <a:p>
            <a:pPr marL="342900" indent="-342900" algn="thaiDist">
              <a:buFont typeface="Arial" panose="020B0604020202020204" pitchFamily="34" charset="0"/>
              <a:buChar char="•"/>
            </a:pPr>
            <a:r>
              <a:rPr lang="en-CA" sz="2000" dirty="0">
                <a:solidFill>
                  <a:srgbClr val="5D7373"/>
                </a:solidFill>
                <a:latin typeface="Tw Cen MT" panose="020B0602020104020603" pitchFamily="34" charset="77"/>
              </a:rPr>
              <a:t> </a:t>
            </a:r>
          </a:p>
          <a:p>
            <a:pPr marL="342900" indent="-342900" algn="thaiDist">
              <a:buFont typeface="Arial" panose="020B0604020202020204" pitchFamily="34" charset="0"/>
              <a:buChar char="•"/>
            </a:pPr>
            <a:r>
              <a:rPr lang="en-CA" sz="2000" dirty="0">
                <a:solidFill>
                  <a:srgbClr val="5D7373"/>
                </a:solidFill>
                <a:latin typeface="Tw Cen MT" panose="020B0602020104020603" pitchFamily="34" charset="77"/>
              </a:rPr>
              <a:t> </a:t>
            </a:r>
          </a:p>
          <a:p>
            <a:pPr marL="342900" indent="-342900" algn="thaiDist">
              <a:buFont typeface="Arial" panose="020B0604020202020204" pitchFamily="34" charset="0"/>
              <a:buChar char="•"/>
            </a:pPr>
            <a:r>
              <a:rPr lang="en-CA" sz="2000" dirty="0">
                <a:solidFill>
                  <a:srgbClr val="5D7373"/>
                </a:solidFill>
                <a:latin typeface="Tw Cen MT" panose="020B0602020104020603" pitchFamily="34" charset="77"/>
              </a:rPr>
              <a:t> 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D41CE6F-2A7C-9240-BB42-33F0ECCD2CF6}"/>
              </a:ext>
            </a:extLst>
          </p:cNvPr>
          <p:cNvSpPr txBox="1"/>
          <p:nvPr/>
        </p:nvSpPr>
        <p:spPr>
          <a:xfrm>
            <a:off x="8305543" y="2480433"/>
            <a:ext cx="290402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>
                <a:solidFill>
                  <a:srgbClr val="5D7373"/>
                </a:solidFill>
                <a:latin typeface="Tw Cen MT" panose="020B0602020104020603" pitchFamily="34" charset="77"/>
              </a:rPr>
              <a:t>Python</a:t>
            </a:r>
          </a:p>
          <a:p>
            <a:r>
              <a:rPr lang="en-CA" sz="2000" dirty="0">
                <a:solidFill>
                  <a:srgbClr val="5D7373"/>
                </a:solidFill>
                <a:latin typeface="Tw Cen MT" panose="020B0602020104020603" pitchFamily="34" charset="77"/>
              </a:rPr>
              <a:t>Transformers</a:t>
            </a:r>
          </a:p>
          <a:p>
            <a:r>
              <a:rPr lang="en-CA" sz="2000" dirty="0" err="1">
                <a:solidFill>
                  <a:srgbClr val="5D7373"/>
                </a:solidFill>
                <a:latin typeface="Tw Cen MT" panose="020B0602020104020603" pitchFamily="34" charset="77"/>
              </a:rPr>
              <a:t>OpenAI</a:t>
            </a:r>
            <a:endParaRPr lang="en-CA" sz="2000" dirty="0">
              <a:solidFill>
                <a:srgbClr val="5D7373"/>
              </a:solidFill>
              <a:latin typeface="Tw Cen MT" panose="020B0602020104020603" pitchFamily="34" charset="77"/>
            </a:endParaRPr>
          </a:p>
          <a:p>
            <a:r>
              <a:rPr lang="en-CA" sz="2000" dirty="0" err="1">
                <a:solidFill>
                  <a:srgbClr val="5D7373"/>
                </a:solidFill>
                <a:latin typeface="Tw Cen MT" panose="020B0602020104020603" pitchFamily="34" charset="77"/>
              </a:rPr>
              <a:t>Langchain</a:t>
            </a:r>
            <a:endParaRPr lang="en-CA" sz="2000" dirty="0">
              <a:solidFill>
                <a:srgbClr val="5D7373"/>
              </a:solidFill>
              <a:latin typeface="Tw Cen MT" panose="020B0602020104020603" pitchFamily="34" charset="77"/>
            </a:endParaRPr>
          </a:p>
          <a:p>
            <a:r>
              <a:rPr lang="en-CA" sz="2000" dirty="0">
                <a:solidFill>
                  <a:srgbClr val="5D7373"/>
                </a:solidFill>
                <a:latin typeface="Tw Cen MT" panose="020B0602020104020603" pitchFamily="34" charset="77"/>
              </a:rPr>
              <a:t>NLP</a:t>
            </a:r>
          </a:p>
          <a:p>
            <a:r>
              <a:rPr lang="en-CA" sz="2000" dirty="0">
                <a:solidFill>
                  <a:srgbClr val="5D7373"/>
                </a:solidFill>
                <a:latin typeface="Tw Cen MT" panose="020B0602020104020603" pitchFamily="34" charset="77"/>
              </a:rPr>
              <a:t>ASR/TTS </a:t>
            </a:r>
          </a:p>
          <a:p>
            <a:r>
              <a:rPr lang="en-CA" sz="2000" dirty="0">
                <a:solidFill>
                  <a:srgbClr val="5D7373"/>
                </a:solidFill>
                <a:latin typeface="Tw Cen MT" panose="020B0602020104020603" pitchFamily="34" charset="77"/>
              </a:rPr>
              <a:t>docx2txtloader</a:t>
            </a:r>
          </a:p>
          <a:p>
            <a:r>
              <a:rPr lang="en-CA" sz="2000" dirty="0" err="1">
                <a:solidFill>
                  <a:srgbClr val="5D7373"/>
                </a:solidFill>
                <a:latin typeface="Tw Cen MT" panose="020B0602020104020603" pitchFamily="34" charset="77"/>
              </a:rPr>
              <a:t>pypdfloader</a:t>
            </a:r>
            <a:endParaRPr lang="en-CA" sz="2000" dirty="0">
              <a:solidFill>
                <a:srgbClr val="5D7373"/>
              </a:solidFill>
              <a:latin typeface="Tw Cen MT" panose="020B0602020104020603" pitchFamily="34" charset="77"/>
            </a:endParaRPr>
          </a:p>
          <a:p>
            <a:endParaRPr lang="en-CA" sz="2000" dirty="0">
              <a:solidFill>
                <a:srgbClr val="5D7373"/>
              </a:solidFill>
              <a:latin typeface="Tw Cen MT" panose="020B0602020104020603" pitchFamily="34" charset="7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CF9DBBE-BA3C-9D4D-BE25-431EB18C78A6}"/>
              </a:ext>
            </a:extLst>
          </p:cNvPr>
          <p:cNvSpPr txBox="1"/>
          <p:nvPr/>
        </p:nvSpPr>
        <p:spPr>
          <a:xfrm>
            <a:off x="8005342" y="2470550"/>
            <a:ext cx="61013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thaiDist">
              <a:buFont typeface="Arial" panose="020B0604020202020204" pitchFamily="34" charset="0"/>
              <a:buChar char="•"/>
            </a:pPr>
            <a:r>
              <a:rPr lang="en-CA" sz="2000" dirty="0">
                <a:solidFill>
                  <a:srgbClr val="5D7373"/>
                </a:solidFill>
                <a:latin typeface="Tw Cen MT" panose="020B0602020104020603" pitchFamily="34" charset="77"/>
              </a:rPr>
              <a:t>  </a:t>
            </a:r>
          </a:p>
          <a:p>
            <a:pPr marL="342900" indent="-342900" algn="thaiDist">
              <a:buFont typeface="Arial" panose="020B0604020202020204" pitchFamily="34" charset="0"/>
              <a:buChar char="•"/>
            </a:pPr>
            <a:r>
              <a:rPr lang="en-CA" sz="2000" dirty="0">
                <a:solidFill>
                  <a:srgbClr val="5D7373"/>
                </a:solidFill>
                <a:latin typeface="Tw Cen MT" panose="020B0602020104020603" pitchFamily="34" charset="77"/>
              </a:rPr>
              <a:t> </a:t>
            </a:r>
          </a:p>
          <a:p>
            <a:pPr marL="342900" indent="-342900" algn="thaiDist">
              <a:buFont typeface="Arial" panose="020B0604020202020204" pitchFamily="34" charset="0"/>
              <a:buChar char="•"/>
            </a:pPr>
            <a:r>
              <a:rPr lang="en-CA" sz="2000" dirty="0">
                <a:solidFill>
                  <a:srgbClr val="5D7373"/>
                </a:solidFill>
                <a:latin typeface="Tw Cen MT" panose="020B0602020104020603" pitchFamily="34" charset="77"/>
              </a:rPr>
              <a:t> </a:t>
            </a:r>
          </a:p>
          <a:p>
            <a:pPr marL="342900" indent="-342900" algn="thaiDist">
              <a:buFont typeface="Arial" panose="020B0604020202020204" pitchFamily="34" charset="0"/>
              <a:buChar char="•"/>
            </a:pPr>
            <a:r>
              <a:rPr lang="en-CA" sz="2000" dirty="0">
                <a:solidFill>
                  <a:srgbClr val="5D7373"/>
                </a:solidFill>
                <a:latin typeface="Tw Cen MT" panose="020B0602020104020603" pitchFamily="34" charset="77"/>
              </a:rPr>
              <a:t> </a:t>
            </a:r>
          </a:p>
          <a:p>
            <a:pPr marL="342900" indent="-342900" algn="thaiDist">
              <a:buFont typeface="Arial" panose="020B0604020202020204" pitchFamily="34" charset="0"/>
              <a:buChar char="•"/>
            </a:pPr>
            <a:r>
              <a:rPr lang="en-CA" sz="2000" dirty="0">
                <a:solidFill>
                  <a:srgbClr val="5D7373"/>
                </a:solidFill>
                <a:latin typeface="Tw Cen MT" panose="020B0602020104020603" pitchFamily="34" charset="77"/>
              </a:rPr>
              <a:t> </a:t>
            </a:r>
          </a:p>
          <a:p>
            <a:pPr marL="342900" indent="-342900" algn="thaiDist">
              <a:buFont typeface="Arial" panose="020B0604020202020204" pitchFamily="34" charset="0"/>
              <a:buChar char="•"/>
            </a:pPr>
            <a:r>
              <a:rPr lang="en-CA" sz="2000" dirty="0">
                <a:solidFill>
                  <a:srgbClr val="5D7373"/>
                </a:solidFill>
                <a:latin typeface="Tw Cen MT" panose="020B0602020104020603" pitchFamily="34" charset="77"/>
              </a:rPr>
              <a:t> </a:t>
            </a:r>
          </a:p>
          <a:p>
            <a:pPr marL="342900" indent="-342900" algn="thaiDist">
              <a:buFont typeface="Arial" panose="020B0604020202020204" pitchFamily="34" charset="0"/>
              <a:buChar char="•"/>
            </a:pPr>
            <a:r>
              <a:rPr lang="en-CA" sz="2000" dirty="0">
                <a:solidFill>
                  <a:srgbClr val="5D7373"/>
                </a:solidFill>
                <a:latin typeface="Tw Cen MT" panose="020B0602020104020603" pitchFamily="34" charset="77"/>
              </a:rPr>
              <a:t> </a:t>
            </a:r>
          </a:p>
          <a:p>
            <a:pPr marL="342900" indent="-342900" algn="thaiDist">
              <a:buFont typeface="Arial" panose="020B0604020202020204" pitchFamily="34" charset="0"/>
              <a:buChar char="•"/>
            </a:pPr>
            <a:r>
              <a:rPr lang="en-CA" sz="2000" dirty="0">
                <a:solidFill>
                  <a:srgbClr val="5D7373"/>
                </a:solidFill>
                <a:latin typeface="Tw Cen MT" panose="020B0602020104020603" pitchFamily="34" charset="77"/>
              </a:rPr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6A4B45-80A8-5D4C-90C0-E0577153533D}"/>
              </a:ext>
            </a:extLst>
          </p:cNvPr>
          <p:cNvSpPr txBox="1"/>
          <p:nvPr/>
        </p:nvSpPr>
        <p:spPr>
          <a:xfrm>
            <a:off x="4101010" y="1812427"/>
            <a:ext cx="9226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5D7373"/>
                </a:solidFill>
                <a:latin typeface="Tw Cen MT" panose="020B0602020104020603" pitchFamily="34" charset="77"/>
              </a:rPr>
              <a:t>API</a:t>
            </a:r>
          </a:p>
          <a:p>
            <a:pPr algn="ctr"/>
            <a:r>
              <a:rPr lang="en-US" b="1" dirty="0">
                <a:solidFill>
                  <a:srgbClr val="5D7373"/>
                </a:solidFill>
                <a:latin typeface="Tw Cen MT" panose="020B0602020104020603" pitchFamily="34" charset="77"/>
              </a:rPr>
              <a:t>call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A49BCF1-ABAC-DF4E-A5FE-AEAA79941F17}"/>
              </a:ext>
            </a:extLst>
          </p:cNvPr>
          <p:cNvSpPr txBox="1"/>
          <p:nvPr/>
        </p:nvSpPr>
        <p:spPr>
          <a:xfrm>
            <a:off x="7102303" y="1787731"/>
            <a:ext cx="1070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5D7373"/>
                </a:solidFill>
                <a:latin typeface="Tw Cen MT" panose="020B0602020104020603" pitchFamily="34" charset="77"/>
              </a:rPr>
              <a:t>Call services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E4FD3C68-4B5E-6049-8E71-EED08DF56D1B}"/>
              </a:ext>
            </a:extLst>
          </p:cNvPr>
          <p:cNvCxnSpPr>
            <a:cxnSpLocks/>
          </p:cNvCxnSpPr>
          <p:nvPr/>
        </p:nvCxnSpPr>
        <p:spPr>
          <a:xfrm>
            <a:off x="7191437" y="2135593"/>
            <a:ext cx="990973" cy="0"/>
          </a:xfrm>
          <a:prstGeom prst="straightConnector1">
            <a:avLst/>
          </a:prstGeom>
          <a:ln w="57150">
            <a:solidFill>
              <a:srgbClr val="5D737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E0AC4212-845B-104B-92F0-91BEC785E585}"/>
              </a:ext>
            </a:extLst>
          </p:cNvPr>
          <p:cNvCxnSpPr>
            <a:cxnSpLocks/>
          </p:cNvCxnSpPr>
          <p:nvPr/>
        </p:nvCxnSpPr>
        <p:spPr>
          <a:xfrm>
            <a:off x="4212062" y="2159922"/>
            <a:ext cx="787384" cy="0"/>
          </a:xfrm>
          <a:prstGeom prst="straightConnector1">
            <a:avLst/>
          </a:prstGeom>
          <a:ln w="57150">
            <a:solidFill>
              <a:srgbClr val="5D737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90201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7003336-0F84-8A42-BFC5-679F9FF70B4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215900" dist="38100" sx="101000" sy="101000" algn="ctr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8D0750F1-F720-E240-9C7C-0454730C1A55}"/>
              </a:ext>
            </a:extLst>
          </p:cNvPr>
          <p:cNvSpPr/>
          <p:nvPr/>
        </p:nvSpPr>
        <p:spPr>
          <a:xfrm>
            <a:off x="11235559" y="2217683"/>
            <a:ext cx="956441" cy="1912884"/>
          </a:xfrm>
          <a:custGeom>
            <a:avLst/>
            <a:gdLst>
              <a:gd name="connsiteX0" fmla="*/ 956441 w 956441"/>
              <a:gd name="connsiteY0" fmla="*/ 0 h 1912884"/>
              <a:gd name="connsiteX1" fmla="*/ 956441 w 956441"/>
              <a:gd name="connsiteY1" fmla="*/ 1912884 h 1912884"/>
              <a:gd name="connsiteX2" fmla="*/ 763686 w 956441"/>
              <a:gd name="connsiteY2" fmla="*/ 1893453 h 1912884"/>
              <a:gd name="connsiteX3" fmla="*/ 0 w 956441"/>
              <a:gd name="connsiteY3" fmla="*/ 956442 h 1912884"/>
              <a:gd name="connsiteX4" fmla="*/ 763686 w 956441"/>
              <a:gd name="connsiteY4" fmla="*/ 19432 h 1912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6441" h="1912884">
                <a:moveTo>
                  <a:pt x="956441" y="0"/>
                </a:moveTo>
                <a:lnTo>
                  <a:pt x="956441" y="1912884"/>
                </a:lnTo>
                <a:lnTo>
                  <a:pt x="763686" y="1893453"/>
                </a:lnTo>
                <a:cubicBezTo>
                  <a:pt x="327852" y="1804268"/>
                  <a:pt x="0" y="1418642"/>
                  <a:pt x="0" y="956442"/>
                </a:cubicBezTo>
                <a:cubicBezTo>
                  <a:pt x="0" y="494243"/>
                  <a:pt x="327852" y="108616"/>
                  <a:pt x="763686" y="19432"/>
                </a:cubicBez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79584B-E5FE-7C48-940B-B36084AE0978}"/>
              </a:ext>
            </a:extLst>
          </p:cNvPr>
          <p:cNvSpPr txBox="1"/>
          <p:nvPr/>
        </p:nvSpPr>
        <p:spPr>
          <a:xfrm rot="16200000">
            <a:off x="11212282" y="2850959"/>
            <a:ext cx="14214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2"/>
                </a:solidFill>
              </a:rPr>
              <a:t>Team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B2A5AC7-85AD-7845-A342-830B01F3147D}"/>
              </a:ext>
            </a:extLst>
          </p:cNvPr>
          <p:cNvSpPr/>
          <p:nvPr/>
        </p:nvSpPr>
        <p:spPr>
          <a:xfrm>
            <a:off x="-45099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215900" dist="38100" sx="101000" sy="101000" algn="ctr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9E256238-9C98-C04F-8A04-D9771C30FB86}"/>
              </a:ext>
            </a:extLst>
          </p:cNvPr>
          <p:cNvSpPr/>
          <p:nvPr/>
        </p:nvSpPr>
        <p:spPr>
          <a:xfrm>
            <a:off x="10784569" y="2217683"/>
            <a:ext cx="956441" cy="1912884"/>
          </a:xfrm>
          <a:custGeom>
            <a:avLst/>
            <a:gdLst>
              <a:gd name="connsiteX0" fmla="*/ 956441 w 956441"/>
              <a:gd name="connsiteY0" fmla="*/ 0 h 1912884"/>
              <a:gd name="connsiteX1" fmla="*/ 956441 w 956441"/>
              <a:gd name="connsiteY1" fmla="*/ 1912884 h 1912884"/>
              <a:gd name="connsiteX2" fmla="*/ 763686 w 956441"/>
              <a:gd name="connsiteY2" fmla="*/ 1893453 h 1912884"/>
              <a:gd name="connsiteX3" fmla="*/ 0 w 956441"/>
              <a:gd name="connsiteY3" fmla="*/ 956442 h 1912884"/>
              <a:gd name="connsiteX4" fmla="*/ 763686 w 956441"/>
              <a:gd name="connsiteY4" fmla="*/ 19432 h 1912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6441" h="1912884">
                <a:moveTo>
                  <a:pt x="956441" y="0"/>
                </a:moveTo>
                <a:lnTo>
                  <a:pt x="956441" y="1912884"/>
                </a:lnTo>
                <a:lnTo>
                  <a:pt x="763686" y="1893453"/>
                </a:lnTo>
                <a:cubicBezTo>
                  <a:pt x="327852" y="1804268"/>
                  <a:pt x="0" y="1418642"/>
                  <a:pt x="0" y="956442"/>
                </a:cubicBezTo>
                <a:cubicBezTo>
                  <a:pt x="0" y="494243"/>
                  <a:pt x="327852" y="108616"/>
                  <a:pt x="763686" y="19432"/>
                </a:cubicBezTo>
                <a:close/>
              </a:path>
            </a:pathLst>
          </a:custGeom>
          <a:solidFill>
            <a:srgbClr val="FB44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E52F14-1A79-1845-A840-D29E1C820395}"/>
              </a:ext>
            </a:extLst>
          </p:cNvPr>
          <p:cNvSpPr txBox="1"/>
          <p:nvPr/>
        </p:nvSpPr>
        <p:spPr>
          <a:xfrm rot="16200000">
            <a:off x="10652099" y="2881736"/>
            <a:ext cx="17197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2"/>
                </a:solidFill>
              </a:rPr>
              <a:t>Problem</a:t>
            </a:r>
            <a:endParaRPr lang="en-US" sz="3600" b="1" dirty="0">
              <a:solidFill>
                <a:schemeClr val="bg2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6C963C4-F52B-124B-B595-0D75D664A05B}"/>
              </a:ext>
            </a:extLst>
          </p:cNvPr>
          <p:cNvSpPr/>
          <p:nvPr/>
        </p:nvSpPr>
        <p:spPr>
          <a:xfrm>
            <a:off x="-845167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215900" dist="38100" sx="101000" sy="101000" algn="ctr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C3088E33-A1CB-5E42-AB9C-5E358A1461E5}"/>
              </a:ext>
            </a:extLst>
          </p:cNvPr>
          <p:cNvSpPr/>
          <p:nvPr/>
        </p:nvSpPr>
        <p:spPr>
          <a:xfrm>
            <a:off x="10390392" y="2217683"/>
            <a:ext cx="956441" cy="1912884"/>
          </a:xfrm>
          <a:custGeom>
            <a:avLst/>
            <a:gdLst>
              <a:gd name="connsiteX0" fmla="*/ 956441 w 956441"/>
              <a:gd name="connsiteY0" fmla="*/ 0 h 1912884"/>
              <a:gd name="connsiteX1" fmla="*/ 956441 w 956441"/>
              <a:gd name="connsiteY1" fmla="*/ 1912884 h 1912884"/>
              <a:gd name="connsiteX2" fmla="*/ 763686 w 956441"/>
              <a:gd name="connsiteY2" fmla="*/ 1893453 h 1912884"/>
              <a:gd name="connsiteX3" fmla="*/ 0 w 956441"/>
              <a:gd name="connsiteY3" fmla="*/ 956442 h 1912884"/>
              <a:gd name="connsiteX4" fmla="*/ 763686 w 956441"/>
              <a:gd name="connsiteY4" fmla="*/ 19432 h 1912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6441" h="1912884">
                <a:moveTo>
                  <a:pt x="956441" y="0"/>
                </a:moveTo>
                <a:lnTo>
                  <a:pt x="956441" y="1912884"/>
                </a:lnTo>
                <a:lnTo>
                  <a:pt x="763686" y="1893453"/>
                </a:lnTo>
                <a:cubicBezTo>
                  <a:pt x="327852" y="1804268"/>
                  <a:pt x="0" y="1418642"/>
                  <a:pt x="0" y="956442"/>
                </a:cubicBezTo>
                <a:cubicBezTo>
                  <a:pt x="0" y="494243"/>
                  <a:pt x="327852" y="108616"/>
                  <a:pt x="763686" y="19432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F98315E-DA92-A847-A5BB-0FA2CD482BC7}"/>
              </a:ext>
            </a:extLst>
          </p:cNvPr>
          <p:cNvSpPr txBox="1"/>
          <p:nvPr/>
        </p:nvSpPr>
        <p:spPr>
          <a:xfrm rot="16200000">
            <a:off x="10407048" y="2874044"/>
            <a:ext cx="142149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300" b="1" dirty="0">
                <a:solidFill>
                  <a:schemeClr val="bg2"/>
                </a:solidFill>
              </a:rPr>
              <a:t>Work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1A52BB3-E374-D544-903E-E7FAA8209B7A}"/>
              </a:ext>
            </a:extLst>
          </p:cNvPr>
          <p:cNvSpPr txBox="1"/>
          <p:nvPr/>
        </p:nvSpPr>
        <p:spPr>
          <a:xfrm rot="16200000">
            <a:off x="10085135" y="2943292"/>
            <a:ext cx="14214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2"/>
                </a:solidFill>
              </a:rPr>
              <a:t>Related</a:t>
            </a:r>
            <a:endParaRPr lang="en-US" sz="3600" b="1" dirty="0">
              <a:solidFill>
                <a:schemeClr val="bg2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165BA47-04CC-354C-99CC-F03ABB2686C3}"/>
              </a:ext>
            </a:extLst>
          </p:cNvPr>
          <p:cNvSpPr/>
          <p:nvPr/>
        </p:nvSpPr>
        <p:spPr>
          <a:xfrm>
            <a:off x="-1258849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215900" dist="38100" sx="101000" sy="101000" algn="ctr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4C012F41-48D1-DB4C-9A97-2FD733DC5533}"/>
              </a:ext>
            </a:extLst>
          </p:cNvPr>
          <p:cNvSpPr/>
          <p:nvPr/>
        </p:nvSpPr>
        <p:spPr>
          <a:xfrm>
            <a:off x="9976710" y="2217683"/>
            <a:ext cx="956441" cy="1912884"/>
          </a:xfrm>
          <a:custGeom>
            <a:avLst/>
            <a:gdLst>
              <a:gd name="connsiteX0" fmla="*/ 956441 w 956441"/>
              <a:gd name="connsiteY0" fmla="*/ 0 h 1912884"/>
              <a:gd name="connsiteX1" fmla="*/ 956441 w 956441"/>
              <a:gd name="connsiteY1" fmla="*/ 1912884 h 1912884"/>
              <a:gd name="connsiteX2" fmla="*/ 763686 w 956441"/>
              <a:gd name="connsiteY2" fmla="*/ 1893453 h 1912884"/>
              <a:gd name="connsiteX3" fmla="*/ 0 w 956441"/>
              <a:gd name="connsiteY3" fmla="*/ 956442 h 1912884"/>
              <a:gd name="connsiteX4" fmla="*/ 763686 w 956441"/>
              <a:gd name="connsiteY4" fmla="*/ 19432 h 1912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6441" h="1912884">
                <a:moveTo>
                  <a:pt x="956441" y="0"/>
                </a:moveTo>
                <a:lnTo>
                  <a:pt x="956441" y="1912884"/>
                </a:lnTo>
                <a:lnTo>
                  <a:pt x="763686" y="1893453"/>
                </a:lnTo>
                <a:cubicBezTo>
                  <a:pt x="327852" y="1804268"/>
                  <a:pt x="0" y="1418642"/>
                  <a:pt x="0" y="956442"/>
                </a:cubicBezTo>
                <a:cubicBezTo>
                  <a:pt x="0" y="494243"/>
                  <a:pt x="327852" y="108616"/>
                  <a:pt x="763686" y="19432"/>
                </a:cubicBezTo>
                <a:close/>
              </a:path>
            </a:pathLst>
          </a:custGeom>
          <a:solidFill>
            <a:srgbClr val="079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776A283-E975-EC40-9B29-A804862E7753}"/>
              </a:ext>
            </a:extLst>
          </p:cNvPr>
          <p:cNvSpPr txBox="1"/>
          <p:nvPr/>
        </p:nvSpPr>
        <p:spPr>
          <a:xfrm rot="16200000">
            <a:off x="9761122" y="2943293"/>
            <a:ext cx="19128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2"/>
                </a:solidFill>
              </a:rPr>
              <a:t>Architecture</a:t>
            </a:r>
            <a:endParaRPr lang="en-US" sz="2000" b="1" dirty="0">
              <a:solidFill>
                <a:schemeClr val="bg2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8461BAC-93F6-2F4F-853E-5D9E1B4BF8FD}"/>
              </a:ext>
            </a:extLst>
          </p:cNvPr>
          <p:cNvSpPr txBox="1"/>
          <p:nvPr/>
        </p:nvSpPr>
        <p:spPr>
          <a:xfrm rot="16200000">
            <a:off x="9643743" y="2943292"/>
            <a:ext cx="14214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2"/>
                </a:solidFill>
              </a:rPr>
              <a:t>System</a:t>
            </a:r>
            <a:endParaRPr lang="en-US" sz="3600" b="1" dirty="0">
              <a:solidFill>
                <a:schemeClr val="bg2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EA9F46D-9648-0F48-81B1-3286389FD0BF}"/>
              </a:ext>
            </a:extLst>
          </p:cNvPr>
          <p:cNvSpPr/>
          <p:nvPr/>
        </p:nvSpPr>
        <p:spPr>
          <a:xfrm>
            <a:off x="-1631204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215900" dist="38100" sx="101000" sy="101000" algn="ctr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B7EF63C0-FA55-A643-A64B-B173840BFBE2}"/>
              </a:ext>
            </a:extLst>
          </p:cNvPr>
          <p:cNvSpPr/>
          <p:nvPr/>
        </p:nvSpPr>
        <p:spPr>
          <a:xfrm>
            <a:off x="9604355" y="2217683"/>
            <a:ext cx="956441" cy="1912884"/>
          </a:xfrm>
          <a:custGeom>
            <a:avLst/>
            <a:gdLst>
              <a:gd name="connsiteX0" fmla="*/ 956441 w 956441"/>
              <a:gd name="connsiteY0" fmla="*/ 0 h 1912884"/>
              <a:gd name="connsiteX1" fmla="*/ 956441 w 956441"/>
              <a:gd name="connsiteY1" fmla="*/ 1912884 h 1912884"/>
              <a:gd name="connsiteX2" fmla="*/ 763686 w 956441"/>
              <a:gd name="connsiteY2" fmla="*/ 1893453 h 1912884"/>
              <a:gd name="connsiteX3" fmla="*/ 0 w 956441"/>
              <a:gd name="connsiteY3" fmla="*/ 956442 h 1912884"/>
              <a:gd name="connsiteX4" fmla="*/ 763686 w 956441"/>
              <a:gd name="connsiteY4" fmla="*/ 19432 h 1912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6441" h="1912884">
                <a:moveTo>
                  <a:pt x="956441" y="0"/>
                </a:moveTo>
                <a:lnTo>
                  <a:pt x="956441" y="1912884"/>
                </a:lnTo>
                <a:lnTo>
                  <a:pt x="763686" y="1893453"/>
                </a:lnTo>
                <a:cubicBezTo>
                  <a:pt x="327852" y="1804268"/>
                  <a:pt x="0" y="1418642"/>
                  <a:pt x="0" y="956442"/>
                </a:cubicBezTo>
                <a:cubicBezTo>
                  <a:pt x="0" y="494243"/>
                  <a:pt x="327852" y="108616"/>
                  <a:pt x="763686" y="19432"/>
                </a:cubicBezTo>
                <a:close/>
              </a:path>
            </a:pathLst>
          </a:custGeom>
          <a:solidFill>
            <a:srgbClr val="00C9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8799586-3566-1242-A2D5-77965710CEC1}"/>
              </a:ext>
            </a:extLst>
          </p:cNvPr>
          <p:cNvSpPr txBox="1"/>
          <p:nvPr/>
        </p:nvSpPr>
        <p:spPr>
          <a:xfrm rot="16200000">
            <a:off x="9128016" y="2912516"/>
            <a:ext cx="24074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2"/>
                </a:solidFill>
              </a:rPr>
              <a:t>Algorithm</a:t>
            </a:r>
            <a:endParaRPr lang="en-US" sz="2400" b="1" dirty="0">
              <a:solidFill>
                <a:schemeClr val="bg2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FD66313-F474-A643-8BC6-0230ACB5469D}"/>
              </a:ext>
            </a:extLst>
          </p:cNvPr>
          <p:cNvSpPr/>
          <p:nvPr/>
        </p:nvSpPr>
        <p:spPr>
          <a:xfrm>
            <a:off x="-10872697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215900" dist="38100" sx="101000" sy="101000" algn="ctr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24" name="Freeform 23">
            <a:extLst>
              <a:ext uri="{FF2B5EF4-FFF2-40B4-BE49-F238E27FC236}">
                <a16:creationId xmlns:a16="http://schemas.microsoft.com/office/drawing/2014/main" id="{0CDEF6F9-8829-F046-9C51-5257744C2786}"/>
              </a:ext>
            </a:extLst>
          </p:cNvPr>
          <p:cNvSpPr/>
          <p:nvPr/>
        </p:nvSpPr>
        <p:spPr>
          <a:xfrm>
            <a:off x="362862" y="2217683"/>
            <a:ext cx="956441" cy="1912884"/>
          </a:xfrm>
          <a:custGeom>
            <a:avLst/>
            <a:gdLst>
              <a:gd name="connsiteX0" fmla="*/ 956441 w 956441"/>
              <a:gd name="connsiteY0" fmla="*/ 0 h 1912884"/>
              <a:gd name="connsiteX1" fmla="*/ 956441 w 956441"/>
              <a:gd name="connsiteY1" fmla="*/ 1912884 h 1912884"/>
              <a:gd name="connsiteX2" fmla="*/ 763686 w 956441"/>
              <a:gd name="connsiteY2" fmla="*/ 1893453 h 1912884"/>
              <a:gd name="connsiteX3" fmla="*/ 0 w 956441"/>
              <a:gd name="connsiteY3" fmla="*/ 956442 h 1912884"/>
              <a:gd name="connsiteX4" fmla="*/ 763686 w 956441"/>
              <a:gd name="connsiteY4" fmla="*/ 19432 h 1912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6441" h="1912884">
                <a:moveTo>
                  <a:pt x="956441" y="0"/>
                </a:moveTo>
                <a:lnTo>
                  <a:pt x="956441" y="1912884"/>
                </a:lnTo>
                <a:lnTo>
                  <a:pt x="763686" y="1893453"/>
                </a:lnTo>
                <a:cubicBezTo>
                  <a:pt x="327852" y="1804268"/>
                  <a:pt x="0" y="1418642"/>
                  <a:pt x="0" y="956442"/>
                </a:cubicBezTo>
                <a:cubicBezTo>
                  <a:pt x="0" y="494243"/>
                  <a:pt x="327852" y="108616"/>
                  <a:pt x="763686" y="19432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3D918F0-46F0-3C4F-B286-F691750BECB1}"/>
              </a:ext>
            </a:extLst>
          </p:cNvPr>
          <p:cNvSpPr txBox="1"/>
          <p:nvPr/>
        </p:nvSpPr>
        <p:spPr>
          <a:xfrm rot="16200000">
            <a:off x="-100030" y="2912516"/>
            <a:ext cx="24074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2"/>
                </a:solidFill>
              </a:rPr>
              <a:t>&amp; Risk</a:t>
            </a:r>
            <a:endParaRPr lang="en-US" sz="2400" b="1" dirty="0">
              <a:solidFill>
                <a:schemeClr val="bg2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3586FAD-54E2-2140-A9D1-A30A93032A82}"/>
              </a:ext>
            </a:extLst>
          </p:cNvPr>
          <p:cNvSpPr txBox="1"/>
          <p:nvPr/>
        </p:nvSpPr>
        <p:spPr>
          <a:xfrm rot="16200000">
            <a:off x="29895" y="2974069"/>
            <a:ext cx="14214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2"/>
                </a:solidFill>
              </a:rPr>
              <a:t>Challenge</a:t>
            </a:r>
            <a:endParaRPr lang="en-US" sz="3600" b="1" dirty="0">
              <a:solidFill>
                <a:schemeClr val="bg2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64BA51A-D100-804E-9461-B229C6C9384D}"/>
              </a:ext>
            </a:extLst>
          </p:cNvPr>
          <p:cNvSpPr/>
          <p:nvPr/>
        </p:nvSpPr>
        <p:spPr>
          <a:xfrm>
            <a:off x="-11314594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215900" dist="38100" sx="101000" sy="101000" algn="ctr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6627FAED-A86E-8A40-B563-BADCC31BB943}"/>
              </a:ext>
            </a:extLst>
          </p:cNvPr>
          <p:cNvSpPr/>
          <p:nvPr/>
        </p:nvSpPr>
        <p:spPr>
          <a:xfrm>
            <a:off x="-79035" y="2217683"/>
            <a:ext cx="956441" cy="1912884"/>
          </a:xfrm>
          <a:custGeom>
            <a:avLst/>
            <a:gdLst>
              <a:gd name="connsiteX0" fmla="*/ 956441 w 956441"/>
              <a:gd name="connsiteY0" fmla="*/ 0 h 1912884"/>
              <a:gd name="connsiteX1" fmla="*/ 956441 w 956441"/>
              <a:gd name="connsiteY1" fmla="*/ 1912884 h 1912884"/>
              <a:gd name="connsiteX2" fmla="*/ 763686 w 956441"/>
              <a:gd name="connsiteY2" fmla="*/ 1893453 h 1912884"/>
              <a:gd name="connsiteX3" fmla="*/ 0 w 956441"/>
              <a:gd name="connsiteY3" fmla="*/ 956442 h 1912884"/>
              <a:gd name="connsiteX4" fmla="*/ 763686 w 956441"/>
              <a:gd name="connsiteY4" fmla="*/ 19432 h 1912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6441" h="1912884">
                <a:moveTo>
                  <a:pt x="956441" y="0"/>
                </a:moveTo>
                <a:lnTo>
                  <a:pt x="956441" y="1912884"/>
                </a:lnTo>
                <a:lnTo>
                  <a:pt x="763686" y="1893453"/>
                </a:lnTo>
                <a:cubicBezTo>
                  <a:pt x="327852" y="1804268"/>
                  <a:pt x="0" y="1418642"/>
                  <a:pt x="0" y="956442"/>
                </a:cubicBezTo>
                <a:cubicBezTo>
                  <a:pt x="0" y="494243"/>
                  <a:pt x="327852" y="108616"/>
                  <a:pt x="763686" y="19432"/>
                </a:cubicBezTo>
                <a:close/>
              </a:path>
            </a:pathLst>
          </a:custGeom>
          <a:solidFill>
            <a:srgbClr val="6D8E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6559A9F-CAF8-1D42-A31A-AAF6D3117822}"/>
              </a:ext>
            </a:extLst>
          </p:cNvPr>
          <p:cNvSpPr txBox="1"/>
          <p:nvPr/>
        </p:nvSpPr>
        <p:spPr>
          <a:xfrm rot="16200000">
            <a:off x="-447797" y="2912514"/>
            <a:ext cx="22461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2"/>
                </a:solidFill>
              </a:rPr>
              <a:t>Conclusion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F04CF2E-9F0D-E544-8FAC-487EFE645213}"/>
              </a:ext>
            </a:extLst>
          </p:cNvPr>
          <p:cNvSpPr/>
          <p:nvPr/>
        </p:nvSpPr>
        <p:spPr>
          <a:xfrm>
            <a:off x="-11788662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215900" dist="38100" sx="101000" sy="101000" algn="ctr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37" name="Freeform 36">
            <a:extLst>
              <a:ext uri="{FF2B5EF4-FFF2-40B4-BE49-F238E27FC236}">
                <a16:creationId xmlns:a16="http://schemas.microsoft.com/office/drawing/2014/main" id="{603B975D-BC4E-1E40-90E3-4064D8183495}"/>
              </a:ext>
            </a:extLst>
          </p:cNvPr>
          <p:cNvSpPr/>
          <p:nvPr/>
        </p:nvSpPr>
        <p:spPr>
          <a:xfrm>
            <a:off x="-553103" y="2217683"/>
            <a:ext cx="956441" cy="1912884"/>
          </a:xfrm>
          <a:custGeom>
            <a:avLst/>
            <a:gdLst>
              <a:gd name="connsiteX0" fmla="*/ 956441 w 956441"/>
              <a:gd name="connsiteY0" fmla="*/ 0 h 1912884"/>
              <a:gd name="connsiteX1" fmla="*/ 956441 w 956441"/>
              <a:gd name="connsiteY1" fmla="*/ 1912884 h 1912884"/>
              <a:gd name="connsiteX2" fmla="*/ 763686 w 956441"/>
              <a:gd name="connsiteY2" fmla="*/ 1893453 h 1912884"/>
              <a:gd name="connsiteX3" fmla="*/ 0 w 956441"/>
              <a:gd name="connsiteY3" fmla="*/ 956442 h 1912884"/>
              <a:gd name="connsiteX4" fmla="*/ 763686 w 956441"/>
              <a:gd name="connsiteY4" fmla="*/ 19432 h 1912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6441" h="1912884">
                <a:moveTo>
                  <a:pt x="956441" y="0"/>
                </a:moveTo>
                <a:lnTo>
                  <a:pt x="956441" y="1912884"/>
                </a:lnTo>
                <a:lnTo>
                  <a:pt x="763686" y="1893453"/>
                </a:lnTo>
                <a:cubicBezTo>
                  <a:pt x="327852" y="1804268"/>
                  <a:pt x="0" y="1418642"/>
                  <a:pt x="0" y="956442"/>
                </a:cubicBezTo>
                <a:cubicBezTo>
                  <a:pt x="0" y="494243"/>
                  <a:pt x="327852" y="108616"/>
                  <a:pt x="763686" y="19432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1082D71-9809-E446-8DCF-AA59F2CCC8D4}"/>
              </a:ext>
            </a:extLst>
          </p:cNvPr>
          <p:cNvSpPr txBox="1"/>
          <p:nvPr/>
        </p:nvSpPr>
        <p:spPr>
          <a:xfrm rot="16200000">
            <a:off x="-536447" y="2881737"/>
            <a:ext cx="14214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2"/>
                </a:solidFill>
              </a:rPr>
              <a:t>Q </a:t>
            </a:r>
            <a:r>
              <a:rPr lang="en-US" sz="2400" b="1" dirty="0">
                <a:solidFill>
                  <a:schemeClr val="bg2"/>
                </a:solidFill>
              </a:rPr>
              <a:t>&amp; </a:t>
            </a:r>
            <a:r>
              <a:rPr lang="en-US" sz="3200" b="1" dirty="0">
                <a:solidFill>
                  <a:schemeClr val="bg2"/>
                </a:solidFill>
              </a:rPr>
              <a:t>A</a:t>
            </a: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04768AFB-74BD-3E4C-BFA8-987775C50933}"/>
              </a:ext>
            </a:extLst>
          </p:cNvPr>
          <p:cNvGrpSpPr/>
          <p:nvPr/>
        </p:nvGrpSpPr>
        <p:grpSpPr>
          <a:xfrm>
            <a:off x="1758068" y="2669975"/>
            <a:ext cx="4132410" cy="929085"/>
            <a:chOff x="764723" y="2142394"/>
            <a:chExt cx="4132410" cy="929085"/>
          </a:xfrm>
        </p:grpSpPr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8EA046AD-20F3-5E4A-B110-909339B86633}"/>
                </a:ext>
              </a:extLst>
            </p:cNvPr>
            <p:cNvSpPr/>
            <p:nvPr/>
          </p:nvSpPr>
          <p:spPr>
            <a:xfrm>
              <a:off x="764723" y="2277144"/>
              <a:ext cx="662056" cy="662056"/>
            </a:xfrm>
            <a:prstGeom prst="ellips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6" name="Picture 85" descr="Chat">
              <a:extLst>
                <a:ext uri="{FF2B5EF4-FFF2-40B4-BE49-F238E27FC236}">
                  <a16:creationId xmlns:a16="http://schemas.microsoft.com/office/drawing/2014/main" id="{718B361B-66A8-2F42-B3C5-534B58DDC2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896554" y="2408975"/>
              <a:ext cx="403200" cy="403200"/>
            </a:xfrm>
            <a:prstGeom prst="rect">
              <a:avLst/>
            </a:prstGeom>
          </p:spPr>
        </p:pic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E9B5E52E-1005-B74B-8D82-2A36FD4CC061}"/>
                </a:ext>
              </a:extLst>
            </p:cNvPr>
            <p:cNvSpPr txBox="1"/>
            <p:nvPr/>
          </p:nvSpPr>
          <p:spPr>
            <a:xfrm>
              <a:off x="1435199" y="2142394"/>
              <a:ext cx="34619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NLP (Natural Language Processing)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77ECDA22-21B9-8849-A12C-D02078C38AF2}"/>
                </a:ext>
              </a:extLst>
            </p:cNvPr>
            <p:cNvSpPr txBox="1"/>
            <p:nvPr/>
          </p:nvSpPr>
          <p:spPr>
            <a:xfrm>
              <a:off x="1435199" y="2425148"/>
              <a:ext cx="299433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Leveraging NLP to personalize mock interview by analyzing resume data and interview responses.</a:t>
              </a: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203167CD-F6B5-A340-997B-0E48E66BC409}"/>
              </a:ext>
            </a:extLst>
          </p:cNvPr>
          <p:cNvGrpSpPr/>
          <p:nvPr/>
        </p:nvGrpSpPr>
        <p:grpSpPr>
          <a:xfrm>
            <a:off x="1758068" y="3947996"/>
            <a:ext cx="4255819" cy="796806"/>
            <a:chOff x="764723" y="3420415"/>
            <a:chExt cx="4255819" cy="796806"/>
          </a:xfrm>
        </p:grpSpPr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F7AEACDE-26AF-E94A-8DDA-4961ABF459F6}"/>
                </a:ext>
              </a:extLst>
            </p:cNvPr>
            <p:cNvSpPr/>
            <p:nvPr/>
          </p:nvSpPr>
          <p:spPr>
            <a:xfrm>
              <a:off x="764723" y="3555165"/>
              <a:ext cx="662056" cy="662056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65755147-DD23-B042-A2B2-5CC6A2F684F4}"/>
                </a:ext>
              </a:extLst>
            </p:cNvPr>
            <p:cNvSpPr txBox="1"/>
            <p:nvPr/>
          </p:nvSpPr>
          <p:spPr>
            <a:xfrm>
              <a:off x="1435199" y="3420415"/>
              <a:ext cx="35853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ASR (Automatic Speech Recognition)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98D4A4E7-1A6D-C541-944F-27030D544BE5}"/>
                </a:ext>
              </a:extLst>
            </p:cNvPr>
            <p:cNvSpPr txBox="1"/>
            <p:nvPr/>
          </p:nvSpPr>
          <p:spPr>
            <a:xfrm>
              <a:off x="1435200" y="3703169"/>
              <a:ext cx="310213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We employ ASR to accurately transcribe spoken interview responses into text.</a:t>
              </a:r>
            </a:p>
          </p:txBody>
        </p:sp>
        <p:pic>
          <p:nvPicPr>
            <p:cNvPr id="93" name="Picture 92" descr="Radio microphone">
              <a:extLst>
                <a:ext uri="{FF2B5EF4-FFF2-40B4-BE49-F238E27FC236}">
                  <a16:creationId xmlns:a16="http://schemas.microsoft.com/office/drawing/2014/main" id="{AE6E2647-2C2E-AC4B-925C-52EAD7AD204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922748" y="3713190"/>
              <a:ext cx="346006" cy="346006"/>
            </a:xfrm>
            <a:prstGeom prst="rect">
              <a:avLst/>
            </a:prstGeom>
          </p:spPr>
        </p:pic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90359266-DC3D-B141-9410-8FE1A3FDBE62}"/>
              </a:ext>
            </a:extLst>
          </p:cNvPr>
          <p:cNvGrpSpPr/>
          <p:nvPr/>
        </p:nvGrpSpPr>
        <p:grpSpPr>
          <a:xfrm>
            <a:off x="1758068" y="5226017"/>
            <a:ext cx="3903905" cy="929085"/>
            <a:chOff x="764723" y="4698436"/>
            <a:chExt cx="3903905" cy="929085"/>
          </a:xfrm>
        </p:grpSpPr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206082FB-203E-CC42-AE68-8697C258E121}"/>
                </a:ext>
              </a:extLst>
            </p:cNvPr>
            <p:cNvSpPr/>
            <p:nvPr/>
          </p:nvSpPr>
          <p:spPr>
            <a:xfrm>
              <a:off x="764723" y="4833186"/>
              <a:ext cx="662056" cy="662056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EA30D5F6-4BDC-C44E-8E7B-6E694256502A}"/>
                </a:ext>
              </a:extLst>
            </p:cNvPr>
            <p:cNvSpPr txBox="1"/>
            <p:nvPr/>
          </p:nvSpPr>
          <p:spPr>
            <a:xfrm>
              <a:off x="1435200" y="4698436"/>
              <a:ext cx="28695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TTS (Text-to-Speech)</a:t>
              </a: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006B33E2-E800-A84E-8DD7-AE0C74303A88}"/>
                </a:ext>
              </a:extLst>
            </p:cNvPr>
            <p:cNvSpPr txBox="1"/>
            <p:nvPr/>
          </p:nvSpPr>
          <p:spPr>
            <a:xfrm>
              <a:off x="1435199" y="4981190"/>
              <a:ext cx="323342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Our platform utilizes TTS to convert text-based interview questions into spoken words, enhancing the interactive and realistic interview situation</a:t>
              </a:r>
            </a:p>
          </p:txBody>
        </p:sp>
        <p:pic>
          <p:nvPicPr>
            <p:cNvPr id="98" name="Picture 97" descr="Chat bubble">
              <a:extLst>
                <a:ext uri="{FF2B5EF4-FFF2-40B4-BE49-F238E27FC236}">
                  <a16:creationId xmlns:a16="http://schemas.microsoft.com/office/drawing/2014/main" id="{BEEB9BA1-A527-DC4F-B5E2-5FC257518E9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p:blipFill>
          <p:spPr>
            <a:xfrm>
              <a:off x="896553" y="4977083"/>
              <a:ext cx="398396" cy="398396"/>
            </a:xfrm>
            <a:prstGeom prst="rect">
              <a:avLst/>
            </a:prstGeom>
          </p:spPr>
        </p:pic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8CF479CC-FFA5-8D44-BEBE-9D6426DC71DF}"/>
              </a:ext>
            </a:extLst>
          </p:cNvPr>
          <p:cNvGrpSpPr/>
          <p:nvPr/>
        </p:nvGrpSpPr>
        <p:grpSpPr>
          <a:xfrm>
            <a:off x="5915006" y="3947996"/>
            <a:ext cx="3418157" cy="929085"/>
            <a:chOff x="4504627" y="3420415"/>
            <a:chExt cx="3418157" cy="929085"/>
          </a:xfrm>
        </p:grpSpPr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319E81D5-635F-EF4C-BAA6-EE32098EF75A}"/>
                </a:ext>
              </a:extLst>
            </p:cNvPr>
            <p:cNvSpPr/>
            <p:nvPr/>
          </p:nvSpPr>
          <p:spPr>
            <a:xfrm>
              <a:off x="4504627" y="3555165"/>
              <a:ext cx="662056" cy="662056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4851553E-C361-2B49-A93C-68CCF7756068}"/>
                </a:ext>
              </a:extLst>
            </p:cNvPr>
            <p:cNvSpPr txBox="1"/>
            <p:nvPr/>
          </p:nvSpPr>
          <p:spPr>
            <a:xfrm>
              <a:off x="5175103" y="3420415"/>
              <a:ext cx="27476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Resume Parsing</a:t>
              </a: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BE8CA92C-E1DB-9041-8352-13AD55BC27AB}"/>
                </a:ext>
              </a:extLst>
            </p:cNvPr>
            <p:cNvSpPr txBox="1"/>
            <p:nvPr/>
          </p:nvSpPr>
          <p:spPr>
            <a:xfrm>
              <a:off x="5175104" y="3703169"/>
              <a:ext cx="267909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Our system automatically extracts key details from resumes to streamline interview preparation for candidates.</a:t>
              </a:r>
            </a:p>
          </p:txBody>
        </p:sp>
        <p:pic>
          <p:nvPicPr>
            <p:cNvPr id="103" name="Picture 102" descr="Contract RTL">
              <a:extLst>
                <a:ext uri="{FF2B5EF4-FFF2-40B4-BE49-F238E27FC236}">
                  <a16:creationId xmlns:a16="http://schemas.microsoft.com/office/drawing/2014/main" id="{D5366B7E-0963-1F46-8D2E-D9D1C004D72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/>
          </p:blipFill>
          <p:spPr>
            <a:xfrm>
              <a:off x="4628037" y="3678575"/>
              <a:ext cx="415236" cy="415236"/>
            </a:xfrm>
            <a:prstGeom prst="rect">
              <a:avLst/>
            </a:prstGeom>
          </p:spPr>
        </p:pic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21619963-F8A3-754D-9C64-F810A8F22C4F}"/>
              </a:ext>
            </a:extLst>
          </p:cNvPr>
          <p:cNvGrpSpPr/>
          <p:nvPr/>
        </p:nvGrpSpPr>
        <p:grpSpPr>
          <a:xfrm>
            <a:off x="5915006" y="5226017"/>
            <a:ext cx="3729825" cy="929085"/>
            <a:chOff x="4504627" y="4698436"/>
            <a:chExt cx="3729825" cy="929085"/>
          </a:xfrm>
        </p:grpSpPr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78B72B1D-F76A-4441-B728-257CE144A2AF}"/>
                </a:ext>
              </a:extLst>
            </p:cNvPr>
            <p:cNvSpPr/>
            <p:nvPr/>
          </p:nvSpPr>
          <p:spPr>
            <a:xfrm>
              <a:off x="4504627" y="4833186"/>
              <a:ext cx="662056" cy="662056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8E900EEF-A2BE-9B40-B554-F74AE0CCD8B9}"/>
                </a:ext>
              </a:extLst>
            </p:cNvPr>
            <p:cNvSpPr txBox="1"/>
            <p:nvPr/>
          </p:nvSpPr>
          <p:spPr>
            <a:xfrm>
              <a:off x="5175104" y="4698436"/>
              <a:ext cx="28695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Recommendation Algorithm</a:t>
              </a: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E23B7C2C-DB62-DE41-84B8-41FE6A1E5F7B}"/>
                </a:ext>
              </a:extLst>
            </p:cNvPr>
            <p:cNvSpPr txBox="1"/>
            <p:nvPr/>
          </p:nvSpPr>
          <p:spPr>
            <a:xfrm>
              <a:off x="5175104" y="4981190"/>
              <a:ext cx="305934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Through personalized recommendations, we guide candidates with targeted interview questions and resources based on their profiles.</a:t>
              </a:r>
            </a:p>
          </p:txBody>
        </p:sp>
        <p:pic>
          <p:nvPicPr>
            <p:cNvPr id="108" name="Picture 107" descr="Teacher">
              <a:extLst>
                <a:ext uri="{FF2B5EF4-FFF2-40B4-BE49-F238E27FC236}">
                  <a16:creationId xmlns:a16="http://schemas.microsoft.com/office/drawing/2014/main" id="{FFFAFFCD-2DA8-0549-9619-B91AC165229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/>
            <a:stretch/>
          </p:blipFill>
          <p:spPr>
            <a:xfrm>
              <a:off x="4667162" y="4967369"/>
              <a:ext cx="336986" cy="336986"/>
            </a:xfrm>
            <a:prstGeom prst="rect">
              <a:avLst/>
            </a:prstGeom>
          </p:spPr>
        </p:pic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5478554D-3571-D041-A3F5-C3ADE298BD24}"/>
              </a:ext>
            </a:extLst>
          </p:cNvPr>
          <p:cNvGrpSpPr/>
          <p:nvPr/>
        </p:nvGrpSpPr>
        <p:grpSpPr>
          <a:xfrm>
            <a:off x="5915006" y="2669975"/>
            <a:ext cx="3496477" cy="929085"/>
            <a:chOff x="4504627" y="2142394"/>
            <a:chExt cx="3496477" cy="929085"/>
          </a:xfrm>
        </p:grpSpPr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8B99A192-B413-C241-9F7B-F20FE570473C}"/>
                </a:ext>
              </a:extLst>
            </p:cNvPr>
            <p:cNvSpPr/>
            <p:nvPr/>
          </p:nvSpPr>
          <p:spPr>
            <a:xfrm>
              <a:off x="4504627" y="2277144"/>
              <a:ext cx="662056" cy="662056"/>
            </a:xfrm>
            <a:prstGeom prst="ellips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1C5CE898-C14D-1943-9D13-4512075A1E39}"/>
                </a:ext>
              </a:extLst>
            </p:cNvPr>
            <p:cNvSpPr txBox="1"/>
            <p:nvPr/>
          </p:nvSpPr>
          <p:spPr>
            <a:xfrm>
              <a:off x="5175103" y="2142394"/>
              <a:ext cx="26790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Data &amp; Algorithm</a:t>
              </a: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94ECCB53-E703-4D44-8AC8-1766BD673338}"/>
                </a:ext>
              </a:extLst>
            </p:cNvPr>
            <p:cNvSpPr txBox="1"/>
            <p:nvPr/>
          </p:nvSpPr>
          <p:spPr>
            <a:xfrm>
              <a:off x="5175103" y="2425148"/>
              <a:ext cx="282600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Utilizing advanced algorithms, we analyze user data to tailor mock interview questions and optimize preparation strategies.</a:t>
              </a:r>
            </a:p>
          </p:txBody>
        </p:sp>
        <p:pic>
          <p:nvPicPr>
            <p:cNvPr id="113" name="Picture 112" descr="Database">
              <a:extLst>
                <a:ext uri="{FF2B5EF4-FFF2-40B4-BE49-F238E27FC236}">
                  <a16:creationId xmlns:a16="http://schemas.microsoft.com/office/drawing/2014/main" id="{B6C71BB1-66E6-5B47-ADBB-7AEB90AF7EF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rcRect/>
            <a:stretch/>
          </p:blipFill>
          <p:spPr>
            <a:xfrm>
              <a:off x="4667162" y="2447925"/>
              <a:ext cx="320494" cy="320494"/>
            </a:xfrm>
            <a:prstGeom prst="rect">
              <a:avLst/>
            </a:prstGeom>
          </p:spPr>
        </p:pic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2172141B-1E40-FC47-AA3E-B558D5902CB3}"/>
              </a:ext>
            </a:extLst>
          </p:cNvPr>
          <p:cNvSpPr txBox="1"/>
          <p:nvPr/>
        </p:nvSpPr>
        <p:spPr>
          <a:xfrm>
            <a:off x="1823288" y="142847"/>
            <a:ext cx="749884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dirty="0">
                <a:solidFill>
                  <a:srgbClr val="FF5969"/>
                </a:solidFill>
                <a:latin typeface="Tw Cen MT" panose="020B0602020104020603" pitchFamily="34" charset="0"/>
              </a:rPr>
              <a:t>Algorithm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63D06CD-8922-B84F-A8CF-C9F443804822}"/>
              </a:ext>
            </a:extLst>
          </p:cNvPr>
          <p:cNvSpPr txBox="1"/>
          <p:nvPr/>
        </p:nvSpPr>
        <p:spPr>
          <a:xfrm>
            <a:off x="2007587" y="1726440"/>
            <a:ext cx="7108850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100" dirty="0">
                <a:solidFill>
                  <a:srgbClr val="52CBBE"/>
                </a:solidFill>
                <a:latin typeface="Tw Cen MT" panose="020B0602020104020603" pitchFamily="34" charset="0"/>
              </a:rPr>
              <a:t>Key Algorithm of the application</a:t>
            </a:r>
          </a:p>
        </p:txBody>
      </p:sp>
    </p:spTree>
    <p:extLst>
      <p:ext uri="{BB962C8B-B14F-4D97-AF65-F5344CB8AC3E}">
        <p14:creationId xmlns:p14="http://schemas.microsoft.com/office/powerpoint/2010/main" val="20256410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7003336-0F84-8A42-BFC5-679F9FF70B4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215900" dist="38100" sx="101000" sy="101000" algn="ctr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8D0750F1-F720-E240-9C7C-0454730C1A55}"/>
              </a:ext>
            </a:extLst>
          </p:cNvPr>
          <p:cNvSpPr/>
          <p:nvPr/>
        </p:nvSpPr>
        <p:spPr>
          <a:xfrm>
            <a:off x="11235559" y="2217683"/>
            <a:ext cx="956441" cy="1912884"/>
          </a:xfrm>
          <a:custGeom>
            <a:avLst/>
            <a:gdLst>
              <a:gd name="connsiteX0" fmla="*/ 956441 w 956441"/>
              <a:gd name="connsiteY0" fmla="*/ 0 h 1912884"/>
              <a:gd name="connsiteX1" fmla="*/ 956441 w 956441"/>
              <a:gd name="connsiteY1" fmla="*/ 1912884 h 1912884"/>
              <a:gd name="connsiteX2" fmla="*/ 763686 w 956441"/>
              <a:gd name="connsiteY2" fmla="*/ 1893453 h 1912884"/>
              <a:gd name="connsiteX3" fmla="*/ 0 w 956441"/>
              <a:gd name="connsiteY3" fmla="*/ 956442 h 1912884"/>
              <a:gd name="connsiteX4" fmla="*/ 763686 w 956441"/>
              <a:gd name="connsiteY4" fmla="*/ 19432 h 1912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6441" h="1912884">
                <a:moveTo>
                  <a:pt x="956441" y="0"/>
                </a:moveTo>
                <a:lnTo>
                  <a:pt x="956441" y="1912884"/>
                </a:lnTo>
                <a:lnTo>
                  <a:pt x="763686" y="1893453"/>
                </a:lnTo>
                <a:cubicBezTo>
                  <a:pt x="327852" y="1804268"/>
                  <a:pt x="0" y="1418642"/>
                  <a:pt x="0" y="956442"/>
                </a:cubicBezTo>
                <a:cubicBezTo>
                  <a:pt x="0" y="494243"/>
                  <a:pt x="327852" y="108616"/>
                  <a:pt x="763686" y="19432"/>
                </a:cubicBez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79584B-E5FE-7C48-940B-B36084AE0978}"/>
              </a:ext>
            </a:extLst>
          </p:cNvPr>
          <p:cNvSpPr txBox="1"/>
          <p:nvPr/>
        </p:nvSpPr>
        <p:spPr>
          <a:xfrm rot="16200000">
            <a:off x="11212282" y="2850959"/>
            <a:ext cx="14214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2"/>
                </a:solidFill>
              </a:rPr>
              <a:t>Team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B2A5AC7-85AD-7845-A342-830B01F3147D}"/>
              </a:ext>
            </a:extLst>
          </p:cNvPr>
          <p:cNvSpPr/>
          <p:nvPr/>
        </p:nvSpPr>
        <p:spPr>
          <a:xfrm>
            <a:off x="-45099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215900" dist="38100" sx="101000" sy="101000" algn="ctr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9E256238-9C98-C04F-8A04-D9771C30FB86}"/>
              </a:ext>
            </a:extLst>
          </p:cNvPr>
          <p:cNvSpPr/>
          <p:nvPr/>
        </p:nvSpPr>
        <p:spPr>
          <a:xfrm>
            <a:off x="10784569" y="2217683"/>
            <a:ext cx="956441" cy="1912884"/>
          </a:xfrm>
          <a:custGeom>
            <a:avLst/>
            <a:gdLst>
              <a:gd name="connsiteX0" fmla="*/ 956441 w 956441"/>
              <a:gd name="connsiteY0" fmla="*/ 0 h 1912884"/>
              <a:gd name="connsiteX1" fmla="*/ 956441 w 956441"/>
              <a:gd name="connsiteY1" fmla="*/ 1912884 h 1912884"/>
              <a:gd name="connsiteX2" fmla="*/ 763686 w 956441"/>
              <a:gd name="connsiteY2" fmla="*/ 1893453 h 1912884"/>
              <a:gd name="connsiteX3" fmla="*/ 0 w 956441"/>
              <a:gd name="connsiteY3" fmla="*/ 956442 h 1912884"/>
              <a:gd name="connsiteX4" fmla="*/ 763686 w 956441"/>
              <a:gd name="connsiteY4" fmla="*/ 19432 h 1912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6441" h="1912884">
                <a:moveTo>
                  <a:pt x="956441" y="0"/>
                </a:moveTo>
                <a:lnTo>
                  <a:pt x="956441" y="1912884"/>
                </a:lnTo>
                <a:lnTo>
                  <a:pt x="763686" y="1893453"/>
                </a:lnTo>
                <a:cubicBezTo>
                  <a:pt x="327852" y="1804268"/>
                  <a:pt x="0" y="1418642"/>
                  <a:pt x="0" y="956442"/>
                </a:cubicBezTo>
                <a:cubicBezTo>
                  <a:pt x="0" y="494243"/>
                  <a:pt x="327852" y="108616"/>
                  <a:pt x="763686" y="19432"/>
                </a:cubicBezTo>
                <a:close/>
              </a:path>
            </a:pathLst>
          </a:custGeom>
          <a:solidFill>
            <a:srgbClr val="FB44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E52F14-1A79-1845-A840-D29E1C820395}"/>
              </a:ext>
            </a:extLst>
          </p:cNvPr>
          <p:cNvSpPr txBox="1"/>
          <p:nvPr/>
        </p:nvSpPr>
        <p:spPr>
          <a:xfrm rot="16200000">
            <a:off x="10652099" y="2881736"/>
            <a:ext cx="17197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2"/>
                </a:solidFill>
              </a:rPr>
              <a:t>Problem</a:t>
            </a:r>
            <a:endParaRPr lang="en-US" sz="3600" b="1" dirty="0">
              <a:solidFill>
                <a:schemeClr val="bg2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6C963C4-F52B-124B-B595-0D75D664A05B}"/>
              </a:ext>
            </a:extLst>
          </p:cNvPr>
          <p:cNvSpPr/>
          <p:nvPr/>
        </p:nvSpPr>
        <p:spPr>
          <a:xfrm>
            <a:off x="-845167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215900" dist="38100" sx="101000" sy="101000" algn="ctr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C3088E33-A1CB-5E42-AB9C-5E358A1461E5}"/>
              </a:ext>
            </a:extLst>
          </p:cNvPr>
          <p:cNvSpPr/>
          <p:nvPr/>
        </p:nvSpPr>
        <p:spPr>
          <a:xfrm>
            <a:off x="10390392" y="2217683"/>
            <a:ext cx="956441" cy="1912884"/>
          </a:xfrm>
          <a:custGeom>
            <a:avLst/>
            <a:gdLst>
              <a:gd name="connsiteX0" fmla="*/ 956441 w 956441"/>
              <a:gd name="connsiteY0" fmla="*/ 0 h 1912884"/>
              <a:gd name="connsiteX1" fmla="*/ 956441 w 956441"/>
              <a:gd name="connsiteY1" fmla="*/ 1912884 h 1912884"/>
              <a:gd name="connsiteX2" fmla="*/ 763686 w 956441"/>
              <a:gd name="connsiteY2" fmla="*/ 1893453 h 1912884"/>
              <a:gd name="connsiteX3" fmla="*/ 0 w 956441"/>
              <a:gd name="connsiteY3" fmla="*/ 956442 h 1912884"/>
              <a:gd name="connsiteX4" fmla="*/ 763686 w 956441"/>
              <a:gd name="connsiteY4" fmla="*/ 19432 h 1912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6441" h="1912884">
                <a:moveTo>
                  <a:pt x="956441" y="0"/>
                </a:moveTo>
                <a:lnTo>
                  <a:pt x="956441" y="1912884"/>
                </a:lnTo>
                <a:lnTo>
                  <a:pt x="763686" y="1893453"/>
                </a:lnTo>
                <a:cubicBezTo>
                  <a:pt x="327852" y="1804268"/>
                  <a:pt x="0" y="1418642"/>
                  <a:pt x="0" y="956442"/>
                </a:cubicBezTo>
                <a:cubicBezTo>
                  <a:pt x="0" y="494243"/>
                  <a:pt x="327852" y="108616"/>
                  <a:pt x="763686" y="19432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F98315E-DA92-A847-A5BB-0FA2CD482BC7}"/>
              </a:ext>
            </a:extLst>
          </p:cNvPr>
          <p:cNvSpPr txBox="1"/>
          <p:nvPr/>
        </p:nvSpPr>
        <p:spPr>
          <a:xfrm rot="16200000">
            <a:off x="10407048" y="2874044"/>
            <a:ext cx="142149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300" b="1" dirty="0">
                <a:solidFill>
                  <a:schemeClr val="bg2"/>
                </a:solidFill>
              </a:rPr>
              <a:t>Work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1A52BB3-E374-D544-903E-E7FAA8209B7A}"/>
              </a:ext>
            </a:extLst>
          </p:cNvPr>
          <p:cNvSpPr txBox="1"/>
          <p:nvPr/>
        </p:nvSpPr>
        <p:spPr>
          <a:xfrm rot="16200000">
            <a:off x="10085135" y="2943292"/>
            <a:ext cx="14214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2"/>
                </a:solidFill>
              </a:rPr>
              <a:t>Related</a:t>
            </a:r>
            <a:endParaRPr lang="en-US" sz="3600" b="1" dirty="0">
              <a:solidFill>
                <a:schemeClr val="bg2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165BA47-04CC-354C-99CC-F03ABB2686C3}"/>
              </a:ext>
            </a:extLst>
          </p:cNvPr>
          <p:cNvSpPr/>
          <p:nvPr/>
        </p:nvSpPr>
        <p:spPr>
          <a:xfrm>
            <a:off x="-1258849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215900" dist="38100" sx="101000" sy="101000" algn="ctr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4C012F41-48D1-DB4C-9A97-2FD733DC5533}"/>
              </a:ext>
            </a:extLst>
          </p:cNvPr>
          <p:cNvSpPr/>
          <p:nvPr/>
        </p:nvSpPr>
        <p:spPr>
          <a:xfrm>
            <a:off x="9976710" y="2217683"/>
            <a:ext cx="956441" cy="1912884"/>
          </a:xfrm>
          <a:custGeom>
            <a:avLst/>
            <a:gdLst>
              <a:gd name="connsiteX0" fmla="*/ 956441 w 956441"/>
              <a:gd name="connsiteY0" fmla="*/ 0 h 1912884"/>
              <a:gd name="connsiteX1" fmla="*/ 956441 w 956441"/>
              <a:gd name="connsiteY1" fmla="*/ 1912884 h 1912884"/>
              <a:gd name="connsiteX2" fmla="*/ 763686 w 956441"/>
              <a:gd name="connsiteY2" fmla="*/ 1893453 h 1912884"/>
              <a:gd name="connsiteX3" fmla="*/ 0 w 956441"/>
              <a:gd name="connsiteY3" fmla="*/ 956442 h 1912884"/>
              <a:gd name="connsiteX4" fmla="*/ 763686 w 956441"/>
              <a:gd name="connsiteY4" fmla="*/ 19432 h 1912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6441" h="1912884">
                <a:moveTo>
                  <a:pt x="956441" y="0"/>
                </a:moveTo>
                <a:lnTo>
                  <a:pt x="956441" y="1912884"/>
                </a:lnTo>
                <a:lnTo>
                  <a:pt x="763686" y="1893453"/>
                </a:lnTo>
                <a:cubicBezTo>
                  <a:pt x="327852" y="1804268"/>
                  <a:pt x="0" y="1418642"/>
                  <a:pt x="0" y="956442"/>
                </a:cubicBezTo>
                <a:cubicBezTo>
                  <a:pt x="0" y="494243"/>
                  <a:pt x="327852" y="108616"/>
                  <a:pt x="763686" y="19432"/>
                </a:cubicBezTo>
                <a:close/>
              </a:path>
            </a:pathLst>
          </a:custGeom>
          <a:solidFill>
            <a:srgbClr val="079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776A283-E975-EC40-9B29-A804862E7753}"/>
              </a:ext>
            </a:extLst>
          </p:cNvPr>
          <p:cNvSpPr txBox="1"/>
          <p:nvPr/>
        </p:nvSpPr>
        <p:spPr>
          <a:xfrm rot="16200000">
            <a:off x="9761122" y="2943293"/>
            <a:ext cx="19128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2"/>
                </a:solidFill>
              </a:rPr>
              <a:t>Architecture</a:t>
            </a:r>
            <a:endParaRPr lang="en-US" sz="2000" b="1" dirty="0">
              <a:solidFill>
                <a:schemeClr val="bg2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8461BAC-93F6-2F4F-853E-5D9E1B4BF8FD}"/>
              </a:ext>
            </a:extLst>
          </p:cNvPr>
          <p:cNvSpPr txBox="1"/>
          <p:nvPr/>
        </p:nvSpPr>
        <p:spPr>
          <a:xfrm rot="16200000">
            <a:off x="9643743" y="2943292"/>
            <a:ext cx="14214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2"/>
                </a:solidFill>
              </a:rPr>
              <a:t>System</a:t>
            </a:r>
            <a:endParaRPr lang="en-US" sz="3600" b="1" dirty="0">
              <a:solidFill>
                <a:schemeClr val="bg2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EA9F46D-9648-0F48-81B1-3286389FD0BF}"/>
              </a:ext>
            </a:extLst>
          </p:cNvPr>
          <p:cNvSpPr/>
          <p:nvPr/>
        </p:nvSpPr>
        <p:spPr>
          <a:xfrm>
            <a:off x="-1631204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215900" dist="38100" sx="101000" sy="101000" algn="ctr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B7EF63C0-FA55-A643-A64B-B173840BFBE2}"/>
              </a:ext>
            </a:extLst>
          </p:cNvPr>
          <p:cNvSpPr/>
          <p:nvPr/>
        </p:nvSpPr>
        <p:spPr>
          <a:xfrm>
            <a:off x="9604355" y="2217683"/>
            <a:ext cx="956441" cy="1912884"/>
          </a:xfrm>
          <a:custGeom>
            <a:avLst/>
            <a:gdLst>
              <a:gd name="connsiteX0" fmla="*/ 956441 w 956441"/>
              <a:gd name="connsiteY0" fmla="*/ 0 h 1912884"/>
              <a:gd name="connsiteX1" fmla="*/ 956441 w 956441"/>
              <a:gd name="connsiteY1" fmla="*/ 1912884 h 1912884"/>
              <a:gd name="connsiteX2" fmla="*/ 763686 w 956441"/>
              <a:gd name="connsiteY2" fmla="*/ 1893453 h 1912884"/>
              <a:gd name="connsiteX3" fmla="*/ 0 w 956441"/>
              <a:gd name="connsiteY3" fmla="*/ 956442 h 1912884"/>
              <a:gd name="connsiteX4" fmla="*/ 763686 w 956441"/>
              <a:gd name="connsiteY4" fmla="*/ 19432 h 1912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6441" h="1912884">
                <a:moveTo>
                  <a:pt x="956441" y="0"/>
                </a:moveTo>
                <a:lnTo>
                  <a:pt x="956441" y="1912884"/>
                </a:lnTo>
                <a:lnTo>
                  <a:pt x="763686" y="1893453"/>
                </a:lnTo>
                <a:cubicBezTo>
                  <a:pt x="327852" y="1804268"/>
                  <a:pt x="0" y="1418642"/>
                  <a:pt x="0" y="956442"/>
                </a:cubicBezTo>
                <a:cubicBezTo>
                  <a:pt x="0" y="494243"/>
                  <a:pt x="327852" y="108616"/>
                  <a:pt x="763686" y="19432"/>
                </a:cubicBezTo>
                <a:close/>
              </a:path>
            </a:pathLst>
          </a:custGeom>
          <a:solidFill>
            <a:srgbClr val="00C9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8799586-3566-1242-A2D5-77965710CEC1}"/>
              </a:ext>
            </a:extLst>
          </p:cNvPr>
          <p:cNvSpPr txBox="1"/>
          <p:nvPr/>
        </p:nvSpPr>
        <p:spPr>
          <a:xfrm rot="16200000">
            <a:off x="9128016" y="2912516"/>
            <a:ext cx="24074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2"/>
                </a:solidFill>
              </a:rPr>
              <a:t>Algorithm</a:t>
            </a:r>
            <a:endParaRPr lang="en-US" sz="2400" b="1" dirty="0">
              <a:solidFill>
                <a:schemeClr val="bg2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FD66313-F474-A643-8BC6-0230ACB5469D}"/>
              </a:ext>
            </a:extLst>
          </p:cNvPr>
          <p:cNvSpPr/>
          <p:nvPr/>
        </p:nvSpPr>
        <p:spPr>
          <a:xfrm>
            <a:off x="-10872697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215900" dist="38100" sx="101000" sy="101000" algn="ctr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24" name="Freeform 23">
            <a:extLst>
              <a:ext uri="{FF2B5EF4-FFF2-40B4-BE49-F238E27FC236}">
                <a16:creationId xmlns:a16="http://schemas.microsoft.com/office/drawing/2014/main" id="{0CDEF6F9-8829-F046-9C51-5257744C2786}"/>
              </a:ext>
            </a:extLst>
          </p:cNvPr>
          <p:cNvSpPr/>
          <p:nvPr/>
        </p:nvSpPr>
        <p:spPr>
          <a:xfrm>
            <a:off x="362862" y="2217683"/>
            <a:ext cx="956441" cy="1912884"/>
          </a:xfrm>
          <a:custGeom>
            <a:avLst/>
            <a:gdLst>
              <a:gd name="connsiteX0" fmla="*/ 956441 w 956441"/>
              <a:gd name="connsiteY0" fmla="*/ 0 h 1912884"/>
              <a:gd name="connsiteX1" fmla="*/ 956441 w 956441"/>
              <a:gd name="connsiteY1" fmla="*/ 1912884 h 1912884"/>
              <a:gd name="connsiteX2" fmla="*/ 763686 w 956441"/>
              <a:gd name="connsiteY2" fmla="*/ 1893453 h 1912884"/>
              <a:gd name="connsiteX3" fmla="*/ 0 w 956441"/>
              <a:gd name="connsiteY3" fmla="*/ 956442 h 1912884"/>
              <a:gd name="connsiteX4" fmla="*/ 763686 w 956441"/>
              <a:gd name="connsiteY4" fmla="*/ 19432 h 1912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6441" h="1912884">
                <a:moveTo>
                  <a:pt x="956441" y="0"/>
                </a:moveTo>
                <a:lnTo>
                  <a:pt x="956441" y="1912884"/>
                </a:lnTo>
                <a:lnTo>
                  <a:pt x="763686" y="1893453"/>
                </a:lnTo>
                <a:cubicBezTo>
                  <a:pt x="327852" y="1804268"/>
                  <a:pt x="0" y="1418642"/>
                  <a:pt x="0" y="956442"/>
                </a:cubicBezTo>
                <a:cubicBezTo>
                  <a:pt x="0" y="494243"/>
                  <a:pt x="327852" y="108616"/>
                  <a:pt x="763686" y="19432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3D918F0-46F0-3C4F-B286-F691750BECB1}"/>
              </a:ext>
            </a:extLst>
          </p:cNvPr>
          <p:cNvSpPr txBox="1"/>
          <p:nvPr/>
        </p:nvSpPr>
        <p:spPr>
          <a:xfrm rot="16200000">
            <a:off x="-100030" y="2912516"/>
            <a:ext cx="24074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2"/>
                </a:solidFill>
              </a:rPr>
              <a:t>&amp; Risk</a:t>
            </a:r>
            <a:endParaRPr lang="en-US" sz="2400" b="1" dirty="0">
              <a:solidFill>
                <a:schemeClr val="bg2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3586FAD-54E2-2140-A9D1-A30A93032A82}"/>
              </a:ext>
            </a:extLst>
          </p:cNvPr>
          <p:cNvSpPr txBox="1"/>
          <p:nvPr/>
        </p:nvSpPr>
        <p:spPr>
          <a:xfrm rot="16200000">
            <a:off x="29895" y="2974069"/>
            <a:ext cx="14214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2"/>
                </a:solidFill>
              </a:rPr>
              <a:t>Challenge</a:t>
            </a:r>
            <a:endParaRPr lang="en-US" sz="3600" b="1" dirty="0">
              <a:solidFill>
                <a:schemeClr val="bg2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64BA51A-D100-804E-9461-B229C6C9384D}"/>
              </a:ext>
            </a:extLst>
          </p:cNvPr>
          <p:cNvSpPr/>
          <p:nvPr/>
        </p:nvSpPr>
        <p:spPr>
          <a:xfrm>
            <a:off x="-11314594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215900" dist="38100" sx="101000" sy="101000" algn="ctr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6627FAED-A86E-8A40-B563-BADCC31BB943}"/>
              </a:ext>
            </a:extLst>
          </p:cNvPr>
          <p:cNvSpPr/>
          <p:nvPr/>
        </p:nvSpPr>
        <p:spPr>
          <a:xfrm>
            <a:off x="-79035" y="2217683"/>
            <a:ext cx="956441" cy="1912884"/>
          </a:xfrm>
          <a:custGeom>
            <a:avLst/>
            <a:gdLst>
              <a:gd name="connsiteX0" fmla="*/ 956441 w 956441"/>
              <a:gd name="connsiteY0" fmla="*/ 0 h 1912884"/>
              <a:gd name="connsiteX1" fmla="*/ 956441 w 956441"/>
              <a:gd name="connsiteY1" fmla="*/ 1912884 h 1912884"/>
              <a:gd name="connsiteX2" fmla="*/ 763686 w 956441"/>
              <a:gd name="connsiteY2" fmla="*/ 1893453 h 1912884"/>
              <a:gd name="connsiteX3" fmla="*/ 0 w 956441"/>
              <a:gd name="connsiteY3" fmla="*/ 956442 h 1912884"/>
              <a:gd name="connsiteX4" fmla="*/ 763686 w 956441"/>
              <a:gd name="connsiteY4" fmla="*/ 19432 h 1912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6441" h="1912884">
                <a:moveTo>
                  <a:pt x="956441" y="0"/>
                </a:moveTo>
                <a:lnTo>
                  <a:pt x="956441" y="1912884"/>
                </a:lnTo>
                <a:lnTo>
                  <a:pt x="763686" y="1893453"/>
                </a:lnTo>
                <a:cubicBezTo>
                  <a:pt x="327852" y="1804268"/>
                  <a:pt x="0" y="1418642"/>
                  <a:pt x="0" y="956442"/>
                </a:cubicBezTo>
                <a:cubicBezTo>
                  <a:pt x="0" y="494243"/>
                  <a:pt x="327852" y="108616"/>
                  <a:pt x="763686" y="19432"/>
                </a:cubicBezTo>
                <a:close/>
              </a:path>
            </a:pathLst>
          </a:custGeom>
          <a:solidFill>
            <a:srgbClr val="6D8E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6559A9F-CAF8-1D42-A31A-AAF6D3117822}"/>
              </a:ext>
            </a:extLst>
          </p:cNvPr>
          <p:cNvSpPr txBox="1"/>
          <p:nvPr/>
        </p:nvSpPr>
        <p:spPr>
          <a:xfrm rot="16200000">
            <a:off x="-447797" y="2912514"/>
            <a:ext cx="22461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2"/>
                </a:solidFill>
              </a:rPr>
              <a:t>Conclusion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F04CF2E-9F0D-E544-8FAC-487EFE645213}"/>
              </a:ext>
            </a:extLst>
          </p:cNvPr>
          <p:cNvSpPr/>
          <p:nvPr/>
        </p:nvSpPr>
        <p:spPr>
          <a:xfrm>
            <a:off x="-11788662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215900" dist="38100" sx="101000" sy="101000" algn="ctr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37" name="Freeform 36">
            <a:extLst>
              <a:ext uri="{FF2B5EF4-FFF2-40B4-BE49-F238E27FC236}">
                <a16:creationId xmlns:a16="http://schemas.microsoft.com/office/drawing/2014/main" id="{603B975D-BC4E-1E40-90E3-4064D8183495}"/>
              </a:ext>
            </a:extLst>
          </p:cNvPr>
          <p:cNvSpPr/>
          <p:nvPr/>
        </p:nvSpPr>
        <p:spPr>
          <a:xfrm>
            <a:off x="-553103" y="2217683"/>
            <a:ext cx="956441" cy="1912884"/>
          </a:xfrm>
          <a:custGeom>
            <a:avLst/>
            <a:gdLst>
              <a:gd name="connsiteX0" fmla="*/ 956441 w 956441"/>
              <a:gd name="connsiteY0" fmla="*/ 0 h 1912884"/>
              <a:gd name="connsiteX1" fmla="*/ 956441 w 956441"/>
              <a:gd name="connsiteY1" fmla="*/ 1912884 h 1912884"/>
              <a:gd name="connsiteX2" fmla="*/ 763686 w 956441"/>
              <a:gd name="connsiteY2" fmla="*/ 1893453 h 1912884"/>
              <a:gd name="connsiteX3" fmla="*/ 0 w 956441"/>
              <a:gd name="connsiteY3" fmla="*/ 956442 h 1912884"/>
              <a:gd name="connsiteX4" fmla="*/ 763686 w 956441"/>
              <a:gd name="connsiteY4" fmla="*/ 19432 h 1912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6441" h="1912884">
                <a:moveTo>
                  <a:pt x="956441" y="0"/>
                </a:moveTo>
                <a:lnTo>
                  <a:pt x="956441" y="1912884"/>
                </a:lnTo>
                <a:lnTo>
                  <a:pt x="763686" y="1893453"/>
                </a:lnTo>
                <a:cubicBezTo>
                  <a:pt x="327852" y="1804268"/>
                  <a:pt x="0" y="1418642"/>
                  <a:pt x="0" y="956442"/>
                </a:cubicBezTo>
                <a:cubicBezTo>
                  <a:pt x="0" y="494243"/>
                  <a:pt x="327852" y="108616"/>
                  <a:pt x="763686" y="19432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1082D71-9809-E446-8DCF-AA59F2CCC8D4}"/>
              </a:ext>
            </a:extLst>
          </p:cNvPr>
          <p:cNvSpPr txBox="1"/>
          <p:nvPr/>
        </p:nvSpPr>
        <p:spPr>
          <a:xfrm rot="16200000">
            <a:off x="-536447" y="2881737"/>
            <a:ext cx="14214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2"/>
                </a:solidFill>
              </a:rPr>
              <a:t>Q </a:t>
            </a:r>
            <a:r>
              <a:rPr lang="en-US" sz="2400" b="1" dirty="0">
                <a:solidFill>
                  <a:schemeClr val="bg2"/>
                </a:solidFill>
              </a:rPr>
              <a:t>&amp; </a:t>
            </a:r>
            <a:r>
              <a:rPr lang="en-US" sz="3200" b="1" dirty="0">
                <a:solidFill>
                  <a:schemeClr val="bg2"/>
                </a:solidFill>
              </a:rPr>
              <a:t>A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2E6C28E2-4A17-0049-94B0-78596C8EB46F}"/>
              </a:ext>
            </a:extLst>
          </p:cNvPr>
          <p:cNvSpPr/>
          <p:nvPr/>
        </p:nvSpPr>
        <p:spPr>
          <a:xfrm>
            <a:off x="2201368" y="2981438"/>
            <a:ext cx="547387" cy="547387"/>
          </a:xfrm>
          <a:prstGeom prst="ellipse">
            <a:avLst/>
          </a:prstGeom>
          <a:solidFill>
            <a:srgbClr val="00C9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7" name="Graphic 46" descr="Voice">
            <a:extLst>
              <a:ext uri="{FF2B5EF4-FFF2-40B4-BE49-F238E27FC236}">
                <a16:creationId xmlns:a16="http://schemas.microsoft.com/office/drawing/2014/main" id="{8D5E6A89-3905-684B-AED4-AD2596D8DA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20404" y="2978338"/>
            <a:ext cx="528352" cy="528352"/>
          </a:xfrm>
          <a:prstGeom prst="rect">
            <a:avLst/>
          </a:prstGeom>
        </p:spPr>
      </p:pic>
      <p:pic>
        <p:nvPicPr>
          <p:cNvPr id="50" name="Graphic 49" descr="Paper">
            <a:extLst>
              <a:ext uri="{FF2B5EF4-FFF2-40B4-BE49-F238E27FC236}">
                <a16:creationId xmlns:a16="http://schemas.microsoft.com/office/drawing/2014/main" id="{ED836E0F-EA98-1E43-9661-B036533A8A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931768" y="4263782"/>
            <a:ext cx="914400" cy="914400"/>
          </a:xfrm>
          <a:prstGeom prst="rect">
            <a:avLst/>
          </a:prstGeom>
        </p:spPr>
      </p:pic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56412B41-2D21-A94A-AF10-2B9C063794FD}"/>
              </a:ext>
            </a:extLst>
          </p:cNvPr>
          <p:cNvSpPr/>
          <p:nvPr/>
        </p:nvSpPr>
        <p:spPr>
          <a:xfrm>
            <a:off x="3205955" y="2981438"/>
            <a:ext cx="828533" cy="547387"/>
          </a:xfrm>
          <a:prstGeom prst="roundRect">
            <a:avLst/>
          </a:prstGeom>
          <a:solidFill>
            <a:srgbClr val="00C9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>
                <a:latin typeface="Tw Cen MT" panose="020B0602020104020603" pitchFamily="34" charset="77"/>
              </a:rPr>
              <a:t>ASR</a:t>
            </a:r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1782F64E-23E1-5E40-A2E7-4D8C81621D32}"/>
              </a:ext>
            </a:extLst>
          </p:cNvPr>
          <p:cNvSpPr/>
          <p:nvPr/>
        </p:nvSpPr>
        <p:spPr>
          <a:xfrm>
            <a:off x="6913957" y="2981437"/>
            <a:ext cx="828533" cy="547387"/>
          </a:xfrm>
          <a:prstGeom prst="roundRect">
            <a:avLst/>
          </a:prstGeom>
          <a:solidFill>
            <a:srgbClr val="00C9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Tw Cen MT" panose="020B0602020104020603" pitchFamily="34" charset="77"/>
              </a:rPr>
              <a:t>TTS</a:t>
            </a:r>
            <a:endParaRPr lang="en-US" b="1" dirty="0">
              <a:latin typeface="Tw Cen MT" panose="020B0602020104020603" pitchFamily="34" charset="77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BA9429F3-06C6-B04D-B6A6-D95359FD1EFE}"/>
              </a:ext>
            </a:extLst>
          </p:cNvPr>
          <p:cNvSpPr/>
          <p:nvPr/>
        </p:nvSpPr>
        <p:spPr>
          <a:xfrm>
            <a:off x="8139811" y="2978338"/>
            <a:ext cx="547387" cy="547387"/>
          </a:xfrm>
          <a:prstGeom prst="ellipse">
            <a:avLst/>
          </a:prstGeom>
          <a:solidFill>
            <a:srgbClr val="00C9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4" name="Graphic 53" descr="Voice">
            <a:extLst>
              <a:ext uri="{FF2B5EF4-FFF2-40B4-BE49-F238E27FC236}">
                <a16:creationId xmlns:a16="http://schemas.microsoft.com/office/drawing/2014/main" id="{726959B3-FE86-764C-ABAC-44F9E33108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158848" y="2978338"/>
            <a:ext cx="528352" cy="528352"/>
          </a:xfrm>
          <a:prstGeom prst="rect">
            <a:avLst/>
          </a:prstGeom>
        </p:spPr>
      </p:pic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62D45B37-9CDC-2B41-AB57-7A9FEF67D8DB}"/>
              </a:ext>
            </a:extLst>
          </p:cNvPr>
          <p:cNvSpPr/>
          <p:nvPr/>
        </p:nvSpPr>
        <p:spPr>
          <a:xfrm>
            <a:off x="4629836" y="2788705"/>
            <a:ext cx="1815668" cy="920738"/>
          </a:xfrm>
          <a:prstGeom prst="roundRect">
            <a:avLst/>
          </a:prstGeom>
          <a:noFill/>
          <a:ln w="57150">
            <a:solidFill>
              <a:srgbClr val="00C9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rgbClr val="00C9B5"/>
                </a:solidFill>
                <a:latin typeface="Tw Cen MT" panose="020B0602020104020603" pitchFamily="34" charset="77"/>
              </a:rPr>
              <a:t>LLM</a:t>
            </a:r>
          </a:p>
        </p:txBody>
      </p:sp>
      <p:sp>
        <p:nvSpPr>
          <p:cNvPr id="60" name="Rounded Rectangle 59">
            <a:extLst>
              <a:ext uri="{FF2B5EF4-FFF2-40B4-BE49-F238E27FC236}">
                <a16:creationId xmlns:a16="http://schemas.microsoft.com/office/drawing/2014/main" id="{FCB3B8A0-CDF5-964E-8B27-62BF4621BF41}"/>
              </a:ext>
            </a:extLst>
          </p:cNvPr>
          <p:cNvSpPr/>
          <p:nvPr/>
        </p:nvSpPr>
        <p:spPr>
          <a:xfrm>
            <a:off x="1978261" y="4738310"/>
            <a:ext cx="577251" cy="256365"/>
          </a:xfrm>
          <a:prstGeom prst="roundRect">
            <a:avLst/>
          </a:prstGeom>
          <a:solidFill>
            <a:srgbClr val="00C9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PDF</a:t>
            </a:r>
            <a:endParaRPr lang="en-US" sz="1100" b="1" dirty="0"/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AB8FAB59-71F3-6740-A766-8AE430F8C24C}"/>
              </a:ext>
            </a:extLst>
          </p:cNvPr>
          <p:cNvCxnSpPr>
            <a:cxnSpLocks/>
            <a:stCxn id="42" idx="6"/>
            <a:endCxn id="43" idx="1"/>
          </p:cNvCxnSpPr>
          <p:nvPr/>
        </p:nvCxnSpPr>
        <p:spPr>
          <a:xfrm>
            <a:off x="2748755" y="3255132"/>
            <a:ext cx="457200" cy="0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709F1029-F481-4944-B11D-FA22C4FDAAC5}"/>
              </a:ext>
            </a:extLst>
          </p:cNvPr>
          <p:cNvCxnSpPr>
            <a:cxnSpLocks/>
            <a:stCxn id="43" idx="3"/>
            <a:endCxn id="44" idx="1"/>
          </p:cNvCxnSpPr>
          <p:nvPr/>
        </p:nvCxnSpPr>
        <p:spPr>
          <a:xfrm flipV="1">
            <a:off x="4034488" y="3249074"/>
            <a:ext cx="595348" cy="6058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56846583-2F36-E241-A5B2-45BCE842AF9F}"/>
              </a:ext>
            </a:extLst>
          </p:cNvPr>
          <p:cNvCxnSpPr>
            <a:cxnSpLocks/>
            <a:stCxn id="44" idx="3"/>
            <a:endCxn id="52" idx="1"/>
          </p:cNvCxnSpPr>
          <p:nvPr/>
        </p:nvCxnSpPr>
        <p:spPr>
          <a:xfrm>
            <a:off x="6445504" y="3249074"/>
            <a:ext cx="468453" cy="6057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3B6E265C-758A-DE4C-A177-50F39A452C9C}"/>
              </a:ext>
            </a:extLst>
          </p:cNvPr>
          <p:cNvCxnSpPr>
            <a:stCxn id="52" idx="3"/>
            <a:endCxn id="54" idx="1"/>
          </p:cNvCxnSpPr>
          <p:nvPr/>
        </p:nvCxnSpPr>
        <p:spPr>
          <a:xfrm flipV="1">
            <a:off x="7742490" y="3242514"/>
            <a:ext cx="416358" cy="12617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5D5E8903-50A4-0D41-A4AD-281C17178F6E}"/>
              </a:ext>
            </a:extLst>
          </p:cNvPr>
          <p:cNvCxnSpPr>
            <a:cxnSpLocks/>
            <a:endCxn id="199" idx="1"/>
          </p:cNvCxnSpPr>
          <p:nvPr/>
        </p:nvCxnSpPr>
        <p:spPr>
          <a:xfrm>
            <a:off x="2679927" y="4718966"/>
            <a:ext cx="486951" cy="0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726ABF61-AA0F-4B42-99B9-8626D14D7753}"/>
              </a:ext>
            </a:extLst>
          </p:cNvPr>
          <p:cNvCxnSpPr>
            <a:cxnSpLocks/>
            <a:stCxn id="43" idx="2"/>
          </p:cNvCxnSpPr>
          <p:nvPr/>
        </p:nvCxnSpPr>
        <p:spPr>
          <a:xfrm>
            <a:off x="3620222" y="3528825"/>
            <a:ext cx="0" cy="918801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D578DE64-0BDF-1346-AA80-34DF35EEB12B}"/>
              </a:ext>
            </a:extLst>
          </p:cNvPr>
          <p:cNvCxnSpPr>
            <a:cxnSpLocks/>
            <a:stCxn id="199" idx="3"/>
            <a:endCxn id="140" idx="1"/>
          </p:cNvCxnSpPr>
          <p:nvPr/>
        </p:nvCxnSpPr>
        <p:spPr>
          <a:xfrm>
            <a:off x="4081278" y="4718966"/>
            <a:ext cx="1113559" cy="230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0" name="Graphic 139" descr="Information">
            <a:extLst>
              <a:ext uri="{FF2B5EF4-FFF2-40B4-BE49-F238E27FC236}">
                <a16:creationId xmlns:a16="http://schemas.microsoft.com/office/drawing/2014/main" id="{91299E92-1BDD-F04A-AFAE-23E97038B3F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194837" y="4363865"/>
            <a:ext cx="710662" cy="710662"/>
          </a:xfrm>
          <a:prstGeom prst="rect">
            <a:avLst/>
          </a:prstGeom>
        </p:spPr>
      </p:pic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783ACD5F-542C-4245-8C6D-A8456BDB7F13}"/>
              </a:ext>
            </a:extLst>
          </p:cNvPr>
          <p:cNvCxnSpPr>
            <a:cxnSpLocks/>
            <a:stCxn id="140" idx="0"/>
            <a:endCxn id="44" idx="2"/>
          </p:cNvCxnSpPr>
          <p:nvPr/>
        </p:nvCxnSpPr>
        <p:spPr>
          <a:xfrm flipH="1" flipV="1">
            <a:off x="5537670" y="3709443"/>
            <a:ext cx="12498" cy="654422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8" name="Rectangle 197">
            <a:extLst>
              <a:ext uri="{FF2B5EF4-FFF2-40B4-BE49-F238E27FC236}">
                <a16:creationId xmlns:a16="http://schemas.microsoft.com/office/drawing/2014/main" id="{B2CF2B6A-93E3-A548-9128-824D74CEBC82}"/>
              </a:ext>
            </a:extLst>
          </p:cNvPr>
          <p:cNvSpPr/>
          <p:nvPr/>
        </p:nvSpPr>
        <p:spPr>
          <a:xfrm>
            <a:off x="3260434" y="4490644"/>
            <a:ext cx="731520" cy="459286"/>
          </a:xfrm>
          <a:prstGeom prst="rect">
            <a:avLst/>
          </a:prstGeom>
          <a:solidFill>
            <a:srgbClr val="00C9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9" name="Graphic 198" descr="Table">
            <a:extLst>
              <a:ext uri="{FF2B5EF4-FFF2-40B4-BE49-F238E27FC236}">
                <a16:creationId xmlns:a16="http://schemas.microsoft.com/office/drawing/2014/main" id="{E1AD88F1-0ADE-124F-9937-BB46F013C12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166878" y="4261766"/>
            <a:ext cx="914400" cy="914400"/>
          </a:xfrm>
          <a:prstGeom prst="rect">
            <a:avLst/>
          </a:prstGeom>
        </p:spPr>
      </p:pic>
      <p:sp>
        <p:nvSpPr>
          <p:cNvPr id="209" name="Rounded Rectangle 208">
            <a:extLst>
              <a:ext uri="{FF2B5EF4-FFF2-40B4-BE49-F238E27FC236}">
                <a16:creationId xmlns:a16="http://schemas.microsoft.com/office/drawing/2014/main" id="{8BF516E1-0CAD-594A-8ACE-AAD2253E0305}"/>
              </a:ext>
            </a:extLst>
          </p:cNvPr>
          <p:cNvSpPr/>
          <p:nvPr/>
        </p:nvSpPr>
        <p:spPr>
          <a:xfrm>
            <a:off x="3010335" y="5011477"/>
            <a:ext cx="1223012" cy="181856"/>
          </a:xfrm>
          <a:prstGeom prst="roundRect">
            <a:avLst/>
          </a:prstGeom>
          <a:solidFill>
            <a:srgbClr val="00C9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Chunk of Text</a:t>
            </a:r>
            <a:endParaRPr lang="en-US" sz="1050" b="1" dirty="0"/>
          </a:p>
        </p:txBody>
      </p:sp>
      <p:sp>
        <p:nvSpPr>
          <p:cNvPr id="211" name="Rounded Rectangle 210">
            <a:extLst>
              <a:ext uri="{FF2B5EF4-FFF2-40B4-BE49-F238E27FC236}">
                <a16:creationId xmlns:a16="http://schemas.microsoft.com/office/drawing/2014/main" id="{46DD9652-E8F0-2240-BAD0-D906FA9474E9}"/>
              </a:ext>
            </a:extLst>
          </p:cNvPr>
          <p:cNvSpPr/>
          <p:nvPr/>
        </p:nvSpPr>
        <p:spPr>
          <a:xfrm>
            <a:off x="3942158" y="2981437"/>
            <a:ext cx="733644" cy="173281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rgbClr val="FB4459"/>
                </a:solidFill>
              </a:rPr>
              <a:t>Query</a:t>
            </a:r>
            <a:endParaRPr lang="en-US" sz="1050" b="1" dirty="0">
              <a:solidFill>
                <a:srgbClr val="FB4459"/>
              </a:solidFill>
            </a:endParaRPr>
          </a:p>
        </p:txBody>
      </p:sp>
      <p:sp>
        <p:nvSpPr>
          <p:cNvPr id="212" name="Rounded Rectangle 211">
            <a:extLst>
              <a:ext uri="{FF2B5EF4-FFF2-40B4-BE49-F238E27FC236}">
                <a16:creationId xmlns:a16="http://schemas.microsoft.com/office/drawing/2014/main" id="{3225D8BE-6CA1-5B4E-A3AE-08CCEBCC1DDE}"/>
              </a:ext>
            </a:extLst>
          </p:cNvPr>
          <p:cNvSpPr/>
          <p:nvPr/>
        </p:nvSpPr>
        <p:spPr>
          <a:xfrm>
            <a:off x="3563117" y="3839823"/>
            <a:ext cx="733644" cy="173281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rgbClr val="FB4459"/>
                </a:solidFill>
              </a:rPr>
              <a:t>Query</a:t>
            </a:r>
            <a:endParaRPr lang="en-US" sz="1050" b="1" dirty="0">
              <a:solidFill>
                <a:srgbClr val="FB4459"/>
              </a:solidFill>
            </a:endParaRPr>
          </a:p>
        </p:txBody>
      </p:sp>
      <p:sp>
        <p:nvSpPr>
          <p:cNvPr id="215" name="Rounded Rectangle 214">
            <a:extLst>
              <a:ext uri="{FF2B5EF4-FFF2-40B4-BE49-F238E27FC236}">
                <a16:creationId xmlns:a16="http://schemas.microsoft.com/office/drawing/2014/main" id="{63E17C02-2958-8E4E-9423-E3B45F92B846}"/>
              </a:ext>
            </a:extLst>
          </p:cNvPr>
          <p:cNvSpPr/>
          <p:nvPr/>
        </p:nvSpPr>
        <p:spPr>
          <a:xfrm>
            <a:off x="4968056" y="5030228"/>
            <a:ext cx="1173290" cy="181856"/>
          </a:xfrm>
          <a:prstGeom prst="roundRect">
            <a:avLst/>
          </a:prstGeom>
          <a:solidFill>
            <a:srgbClr val="00C9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Relevant info</a:t>
            </a:r>
            <a:endParaRPr lang="en-US" sz="1050" b="1" dirty="0"/>
          </a:p>
        </p:txBody>
      </p:sp>
      <p:sp>
        <p:nvSpPr>
          <p:cNvPr id="219" name="Rounded Rectangle 218">
            <a:extLst>
              <a:ext uri="{FF2B5EF4-FFF2-40B4-BE49-F238E27FC236}">
                <a16:creationId xmlns:a16="http://schemas.microsoft.com/office/drawing/2014/main" id="{BAC51FBE-B74B-B64D-A11F-1814D934D8B9}"/>
              </a:ext>
            </a:extLst>
          </p:cNvPr>
          <p:cNvSpPr/>
          <p:nvPr/>
        </p:nvSpPr>
        <p:spPr>
          <a:xfrm>
            <a:off x="5479019" y="3983636"/>
            <a:ext cx="966450" cy="242672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rgbClr val="FB4459"/>
                </a:solidFill>
              </a:rPr>
              <a:t>Relevant Info</a:t>
            </a:r>
            <a:endParaRPr lang="en-US" sz="1050" b="1" dirty="0">
              <a:solidFill>
                <a:srgbClr val="FB4459"/>
              </a:solidFill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1DAA89C0-2F40-EB47-AEF6-AA585E7E15A9}"/>
              </a:ext>
            </a:extLst>
          </p:cNvPr>
          <p:cNvSpPr txBox="1"/>
          <p:nvPr/>
        </p:nvSpPr>
        <p:spPr>
          <a:xfrm>
            <a:off x="1823288" y="142847"/>
            <a:ext cx="749884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dirty="0">
                <a:solidFill>
                  <a:srgbClr val="FF5969"/>
                </a:solidFill>
                <a:latin typeface="Tw Cen MT" panose="020B0602020104020603" pitchFamily="34" charset="0"/>
              </a:rPr>
              <a:t>Algorithm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1FEE6C2F-8E2D-774A-8A49-7D0D9B60D565}"/>
              </a:ext>
            </a:extLst>
          </p:cNvPr>
          <p:cNvSpPr txBox="1"/>
          <p:nvPr/>
        </p:nvSpPr>
        <p:spPr>
          <a:xfrm>
            <a:off x="2007587" y="1726440"/>
            <a:ext cx="7108850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100" dirty="0">
                <a:solidFill>
                  <a:srgbClr val="52CBBE"/>
                </a:solidFill>
                <a:latin typeface="Tw Cen MT" panose="020B0602020104020603" pitchFamily="34" charset="0"/>
              </a:rPr>
              <a:t>Diagram</a:t>
            </a:r>
          </a:p>
        </p:txBody>
      </p:sp>
      <p:sp>
        <p:nvSpPr>
          <p:cNvPr id="194" name="Oval 193">
            <a:extLst>
              <a:ext uri="{FF2B5EF4-FFF2-40B4-BE49-F238E27FC236}">
                <a16:creationId xmlns:a16="http://schemas.microsoft.com/office/drawing/2014/main" id="{5E29A37E-0EC1-054C-8B53-C19E71BB0200}"/>
              </a:ext>
            </a:extLst>
          </p:cNvPr>
          <p:cNvSpPr/>
          <p:nvPr/>
        </p:nvSpPr>
        <p:spPr>
          <a:xfrm>
            <a:off x="14310861" y="2911682"/>
            <a:ext cx="547387" cy="547387"/>
          </a:xfrm>
          <a:prstGeom prst="ellipse">
            <a:avLst/>
          </a:prstGeom>
          <a:solidFill>
            <a:srgbClr val="00C9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5" name="Graphic 194" descr="Voice">
            <a:extLst>
              <a:ext uri="{FF2B5EF4-FFF2-40B4-BE49-F238E27FC236}">
                <a16:creationId xmlns:a16="http://schemas.microsoft.com/office/drawing/2014/main" id="{E4E4280E-64A8-5F40-AD6A-F970CFF4AB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329897" y="2908582"/>
            <a:ext cx="528352" cy="528352"/>
          </a:xfrm>
          <a:prstGeom prst="rect">
            <a:avLst/>
          </a:prstGeom>
        </p:spPr>
      </p:pic>
      <p:pic>
        <p:nvPicPr>
          <p:cNvPr id="196" name="Graphic 195" descr="Database">
            <a:extLst>
              <a:ext uri="{FF2B5EF4-FFF2-40B4-BE49-F238E27FC236}">
                <a16:creationId xmlns:a16="http://schemas.microsoft.com/office/drawing/2014/main" id="{30267DFD-D641-1A40-81C3-0DEE0897042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5272549" y="4192010"/>
            <a:ext cx="914400" cy="914400"/>
          </a:xfrm>
          <a:prstGeom prst="rect">
            <a:avLst/>
          </a:prstGeom>
        </p:spPr>
      </p:pic>
      <p:pic>
        <p:nvPicPr>
          <p:cNvPr id="197" name="Graphic 196" descr="Paper">
            <a:extLst>
              <a:ext uri="{FF2B5EF4-FFF2-40B4-BE49-F238E27FC236}">
                <a16:creationId xmlns:a16="http://schemas.microsoft.com/office/drawing/2014/main" id="{98B97DDC-B369-2544-BA52-ACDCBC0EFCB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689832" y="4194026"/>
            <a:ext cx="914400" cy="914400"/>
          </a:xfrm>
          <a:prstGeom prst="rect">
            <a:avLst/>
          </a:prstGeom>
        </p:spPr>
      </p:pic>
      <p:sp>
        <p:nvSpPr>
          <p:cNvPr id="200" name="Rounded Rectangle 199">
            <a:extLst>
              <a:ext uri="{FF2B5EF4-FFF2-40B4-BE49-F238E27FC236}">
                <a16:creationId xmlns:a16="http://schemas.microsoft.com/office/drawing/2014/main" id="{92247EFA-1A8A-384C-8011-69516B9E18BC}"/>
              </a:ext>
            </a:extLst>
          </p:cNvPr>
          <p:cNvSpPr/>
          <p:nvPr/>
        </p:nvSpPr>
        <p:spPr>
          <a:xfrm>
            <a:off x="15315448" y="2911682"/>
            <a:ext cx="828533" cy="547387"/>
          </a:xfrm>
          <a:prstGeom prst="roundRect">
            <a:avLst/>
          </a:prstGeom>
          <a:solidFill>
            <a:srgbClr val="00C9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>
                <a:latin typeface="Tw Cen MT" panose="020B0602020104020603" pitchFamily="34" charset="77"/>
              </a:rPr>
              <a:t>ASR</a:t>
            </a:r>
          </a:p>
        </p:txBody>
      </p:sp>
      <p:sp>
        <p:nvSpPr>
          <p:cNvPr id="201" name="Rounded Rectangle 200">
            <a:extLst>
              <a:ext uri="{FF2B5EF4-FFF2-40B4-BE49-F238E27FC236}">
                <a16:creationId xmlns:a16="http://schemas.microsoft.com/office/drawing/2014/main" id="{0BD0108F-3621-7942-A4F5-CAD688C56EA3}"/>
              </a:ext>
            </a:extLst>
          </p:cNvPr>
          <p:cNvSpPr/>
          <p:nvPr/>
        </p:nvSpPr>
        <p:spPr>
          <a:xfrm>
            <a:off x="19023450" y="2911681"/>
            <a:ext cx="828533" cy="547387"/>
          </a:xfrm>
          <a:prstGeom prst="roundRect">
            <a:avLst/>
          </a:prstGeom>
          <a:solidFill>
            <a:srgbClr val="00C9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Tw Cen MT" panose="020B0602020104020603" pitchFamily="34" charset="77"/>
              </a:rPr>
              <a:t>TTS</a:t>
            </a:r>
            <a:endParaRPr lang="en-US" b="1" dirty="0">
              <a:latin typeface="Tw Cen MT" panose="020B0602020104020603" pitchFamily="34" charset="77"/>
            </a:endParaRPr>
          </a:p>
        </p:txBody>
      </p:sp>
      <p:sp>
        <p:nvSpPr>
          <p:cNvPr id="202" name="Oval 201">
            <a:extLst>
              <a:ext uri="{FF2B5EF4-FFF2-40B4-BE49-F238E27FC236}">
                <a16:creationId xmlns:a16="http://schemas.microsoft.com/office/drawing/2014/main" id="{AEE3CCB9-254A-B042-B7B7-61D9C15FD22E}"/>
              </a:ext>
            </a:extLst>
          </p:cNvPr>
          <p:cNvSpPr/>
          <p:nvPr/>
        </p:nvSpPr>
        <p:spPr>
          <a:xfrm>
            <a:off x="20249304" y="2908582"/>
            <a:ext cx="547387" cy="547387"/>
          </a:xfrm>
          <a:prstGeom prst="ellipse">
            <a:avLst/>
          </a:prstGeom>
          <a:solidFill>
            <a:srgbClr val="00C9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3" name="Graphic 202" descr="Voice">
            <a:extLst>
              <a:ext uri="{FF2B5EF4-FFF2-40B4-BE49-F238E27FC236}">
                <a16:creationId xmlns:a16="http://schemas.microsoft.com/office/drawing/2014/main" id="{A0689C91-5BB4-4345-B691-C70CA41A97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268341" y="2908582"/>
            <a:ext cx="528352" cy="528352"/>
          </a:xfrm>
          <a:prstGeom prst="rect">
            <a:avLst/>
          </a:prstGeom>
        </p:spPr>
      </p:pic>
      <p:sp>
        <p:nvSpPr>
          <p:cNvPr id="204" name="Rounded Rectangle 203">
            <a:extLst>
              <a:ext uri="{FF2B5EF4-FFF2-40B4-BE49-F238E27FC236}">
                <a16:creationId xmlns:a16="http://schemas.microsoft.com/office/drawing/2014/main" id="{4CF4F36B-4086-0747-94F3-761E71BEFDBC}"/>
              </a:ext>
            </a:extLst>
          </p:cNvPr>
          <p:cNvSpPr/>
          <p:nvPr/>
        </p:nvSpPr>
        <p:spPr>
          <a:xfrm>
            <a:off x="16739329" y="2718949"/>
            <a:ext cx="1815668" cy="920738"/>
          </a:xfrm>
          <a:prstGeom prst="roundRect">
            <a:avLst/>
          </a:prstGeom>
          <a:noFill/>
          <a:ln w="57150">
            <a:solidFill>
              <a:srgbClr val="00C9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rgbClr val="00C9B5"/>
                </a:solidFill>
                <a:latin typeface="Tw Cen MT" panose="020B0602020104020603" pitchFamily="34" charset="77"/>
              </a:rPr>
              <a:t>LLM</a:t>
            </a:r>
          </a:p>
        </p:txBody>
      </p:sp>
      <p:sp>
        <p:nvSpPr>
          <p:cNvPr id="205" name="Rounded Rectangle 204">
            <a:extLst>
              <a:ext uri="{FF2B5EF4-FFF2-40B4-BE49-F238E27FC236}">
                <a16:creationId xmlns:a16="http://schemas.microsoft.com/office/drawing/2014/main" id="{C548DBC9-4805-8042-AFE8-053CA79713C2}"/>
              </a:ext>
            </a:extLst>
          </p:cNvPr>
          <p:cNvSpPr/>
          <p:nvPr/>
        </p:nvSpPr>
        <p:spPr>
          <a:xfrm>
            <a:off x="12736325" y="4668554"/>
            <a:ext cx="577251" cy="256365"/>
          </a:xfrm>
          <a:prstGeom prst="roundRect">
            <a:avLst/>
          </a:prstGeom>
          <a:solidFill>
            <a:srgbClr val="00C9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PDF</a:t>
            </a:r>
            <a:endParaRPr lang="en-US" sz="1100" b="1" dirty="0"/>
          </a:p>
        </p:txBody>
      </p:sp>
      <p:sp>
        <p:nvSpPr>
          <p:cNvPr id="206" name="TextBox 205">
            <a:extLst>
              <a:ext uri="{FF2B5EF4-FFF2-40B4-BE49-F238E27FC236}">
                <a16:creationId xmlns:a16="http://schemas.microsoft.com/office/drawing/2014/main" id="{19BBEB08-5DAD-164D-A48E-9F5AD6CB1D9D}"/>
              </a:ext>
            </a:extLst>
          </p:cNvPr>
          <p:cNvSpPr txBox="1"/>
          <p:nvPr/>
        </p:nvSpPr>
        <p:spPr>
          <a:xfrm>
            <a:off x="15185728" y="4986138"/>
            <a:ext cx="11021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00C9B5"/>
                </a:solidFill>
                <a:latin typeface="Tw Cen MT" panose="020B0602020104020603" pitchFamily="34" charset="77"/>
              </a:rPr>
              <a:t>Vector Store</a:t>
            </a:r>
          </a:p>
        </p:txBody>
      </p:sp>
      <p:cxnSp>
        <p:nvCxnSpPr>
          <p:cNvPr id="207" name="Straight Arrow Connector 206">
            <a:extLst>
              <a:ext uri="{FF2B5EF4-FFF2-40B4-BE49-F238E27FC236}">
                <a16:creationId xmlns:a16="http://schemas.microsoft.com/office/drawing/2014/main" id="{E25BE12F-640D-434B-A00D-96AD20292467}"/>
              </a:ext>
            </a:extLst>
          </p:cNvPr>
          <p:cNvCxnSpPr>
            <a:cxnSpLocks/>
            <a:stCxn id="194" idx="6"/>
            <a:endCxn id="200" idx="1"/>
          </p:cNvCxnSpPr>
          <p:nvPr/>
        </p:nvCxnSpPr>
        <p:spPr>
          <a:xfrm>
            <a:off x="14858248" y="3185376"/>
            <a:ext cx="457200" cy="0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Oval 207">
            <a:extLst>
              <a:ext uri="{FF2B5EF4-FFF2-40B4-BE49-F238E27FC236}">
                <a16:creationId xmlns:a16="http://schemas.microsoft.com/office/drawing/2014/main" id="{346172E8-8738-C44C-8F82-BCF93F6CA100}"/>
              </a:ext>
            </a:extLst>
          </p:cNvPr>
          <p:cNvSpPr/>
          <p:nvPr/>
        </p:nvSpPr>
        <p:spPr>
          <a:xfrm>
            <a:off x="12843524" y="726924"/>
            <a:ext cx="547387" cy="547387"/>
          </a:xfrm>
          <a:prstGeom prst="ellipse">
            <a:avLst/>
          </a:prstGeom>
          <a:solidFill>
            <a:srgbClr val="FF59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0" name="Graphic 209" descr="Voice">
            <a:extLst>
              <a:ext uri="{FF2B5EF4-FFF2-40B4-BE49-F238E27FC236}">
                <a16:creationId xmlns:a16="http://schemas.microsoft.com/office/drawing/2014/main" id="{37BE9749-C1D9-D94C-BB1B-E8F6D75233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862560" y="723824"/>
            <a:ext cx="528352" cy="528352"/>
          </a:xfrm>
          <a:prstGeom prst="rect">
            <a:avLst/>
          </a:prstGeom>
        </p:spPr>
      </p:pic>
      <p:sp>
        <p:nvSpPr>
          <p:cNvPr id="213" name="Rounded Rectangle 212">
            <a:extLst>
              <a:ext uri="{FF2B5EF4-FFF2-40B4-BE49-F238E27FC236}">
                <a16:creationId xmlns:a16="http://schemas.microsoft.com/office/drawing/2014/main" id="{9081C73B-FB8C-474C-9B83-64CC9BCCEB32}"/>
              </a:ext>
            </a:extLst>
          </p:cNvPr>
          <p:cNvSpPr/>
          <p:nvPr/>
        </p:nvSpPr>
        <p:spPr>
          <a:xfrm>
            <a:off x="13848111" y="726924"/>
            <a:ext cx="828533" cy="547387"/>
          </a:xfrm>
          <a:prstGeom prst="roundRect">
            <a:avLst/>
          </a:prstGeom>
          <a:solidFill>
            <a:srgbClr val="FF59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>
                <a:latin typeface="Tw Cen MT" panose="020B0602020104020603" pitchFamily="34" charset="77"/>
              </a:rPr>
              <a:t>ASR</a:t>
            </a:r>
          </a:p>
        </p:txBody>
      </p:sp>
      <p:sp>
        <p:nvSpPr>
          <p:cNvPr id="214" name="Rounded Rectangle 213">
            <a:extLst>
              <a:ext uri="{FF2B5EF4-FFF2-40B4-BE49-F238E27FC236}">
                <a16:creationId xmlns:a16="http://schemas.microsoft.com/office/drawing/2014/main" id="{1331F570-3489-F04C-91C5-B62F5BEDD883}"/>
              </a:ext>
            </a:extLst>
          </p:cNvPr>
          <p:cNvSpPr/>
          <p:nvPr/>
        </p:nvSpPr>
        <p:spPr>
          <a:xfrm>
            <a:off x="19112047" y="726923"/>
            <a:ext cx="828533" cy="547387"/>
          </a:xfrm>
          <a:prstGeom prst="roundRect">
            <a:avLst/>
          </a:prstGeom>
          <a:solidFill>
            <a:srgbClr val="FF59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Tw Cen MT" panose="020B0602020104020603" pitchFamily="34" charset="77"/>
              </a:rPr>
              <a:t>TTS</a:t>
            </a:r>
            <a:endParaRPr lang="en-US" b="1" dirty="0">
              <a:latin typeface="Tw Cen MT" panose="020B0602020104020603" pitchFamily="34" charset="77"/>
            </a:endParaRPr>
          </a:p>
        </p:txBody>
      </p:sp>
      <p:sp>
        <p:nvSpPr>
          <p:cNvPr id="216" name="Oval 215">
            <a:extLst>
              <a:ext uri="{FF2B5EF4-FFF2-40B4-BE49-F238E27FC236}">
                <a16:creationId xmlns:a16="http://schemas.microsoft.com/office/drawing/2014/main" id="{E237C610-0517-F34F-875F-A3E42ADC6FB6}"/>
              </a:ext>
            </a:extLst>
          </p:cNvPr>
          <p:cNvSpPr/>
          <p:nvPr/>
        </p:nvSpPr>
        <p:spPr>
          <a:xfrm>
            <a:off x="20337901" y="723824"/>
            <a:ext cx="547387" cy="547387"/>
          </a:xfrm>
          <a:prstGeom prst="ellipse">
            <a:avLst/>
          </a:prstGeom>
          <a:solidFill>
            <a:srgbClr val="FF59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7" name="Graphic 216" descr="Voice">
            <a:extLst>
              <a:ext uri="{FF2B5EF4-FFF2-40B4-BE49-F238E27FC236}">
                <a16:creationId xmlns:a16="http://schemas.microsoft.com/office/drawing/2014/main" id="{DB13DA28-4A2C-F54E-A053-A5FE5A2D40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347942" y="740020"/>
            <a:ext cx="528352" cy="528352"/>
          </a:xfrm>
          <a:prstGeom prst="rect">
            <a:avLst/>
          </a:prstGeom>
        </p:spPr>
      </p:pic>
      <p:sp>
        <p:nvSpPr>
          <p:cNvPr id="218" name="Rounded Rectangle 217">
            <a:extLst>
              <a:ext uri="{FF2B5EF4-FFF2-40B4-BE49-F238E27FC236}">
                <a16:creationId xmlns:a16="http://schemas.microsoft.com/office/drawing/2014/main" id="{D30315FE-5942-4C4B-97F0-3524B46E6FE8}"/>
              </a:ext>
            </a:extLst>
          </p:cNvPr>
          <p:cNvSpPr/>
          <p:nvPr/>
        </p:nvSpPr>
        <p:spPr>
          <a:xfrm>
            <a:off x="14921035" y="518425"/>
            <a:ext cx="3827100" cy="920738"/>
          </a:xfrm>
          <a:prstGeom prst="roundRect">
            <a:avLst/>
          </a:prstGeom>
          <a:noFill/>
          <a:ln>
            <a:solidFill>
              <a:srgbClr val="FB44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Rounded Rectangle 219">
            <a:extLst>
              <a:ext uri="{FF2B5EF4-FFF2-40B4-BE49-F238E27FC236}">
                <a16:creationId xmlns:a16="http://schemas.microsoft.com/office/drawing/2014/main" id="{FA38086C-182E-9949-92DC-1DFCD3776805}"/>
              </a:ext>
            </a:extLst>
          </p:cNvPr>
          <p:cNvSpPr/>
          <p:nvPr/>
        </p:nvSpPr>
        <p:spPr>
          <a:xfrm>
            <a:off x="15031452" y="726924"/>
            <a:ext cx="828533" cy="547387"/>
          </a:xfrm>
          <a:prstGeom prst="roundRect">
            <a:avLst/>
          </a:prstGeom>
          <a:solidFill>
            <a:srgbClr val="FF59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>
                <a:latin typeface="Tw Cen MT" panose="020B0602020104020603" pitchFamily="34" charset="77"/>
              </a:rPr>
              <a:t>NLU</a:t>
            </a:r>
          </a:p>
        </p:txBody>
      </p:sp>
      <p:sp>
        <p:nvSpPr>
          <p:cNvPr id="221" name="Rounded Rectangle 220">
            <a:extLst>
              <a:ext uri="{FF2B5EF4-FFF2-40B4-BE49-F238E27FC236}">
                <a16:creationId xmlns:a16="http://schemas.microsoft.com/office/drawing/2014/main" id="{CF8336D0-B1A1-7C46-ABBC-05753491CA48}"/>
              </a:ext>
            </a:extLst>
          </p:cNvPr>
          <p:cNvSpPr/>
          <p:nvPr/>
        </p:nvSpPr>
        <p:spPr>
          <a:xfrm>
            <a:off x="16353845" y="726924"/>
            <a:ext cx="1036262" cy="547387"/>
          </a:xfrm>
          <a:prstGeom prst="roundRect">
            <a:avLst/>
          </a:prstGeom>
          <a:solidFill>
            <a:srgbClr val="FF59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Tw Cen MT" panose="020B0602020104020603" pitchFamily="34" charset="77"/>
              </a:rPr>
              <a:t>Process</a:t>
            </a:r>
            <a:endParaRPr lang="en-US" sz="1400" b="1" dirty="0">
              <a:latin typeface="Tw Cen MT" panose="020B0602020104020603" pitchFamily="34" charset="77"/>
            </a:endParaRPr>
          </a:p>
        </p:txBody>
      </p:sp>
      <p:sp>
        <p:nvSpPr>
          <p:cNvPr id="222" name="Rounded Rectangle 221">
            <a:extLst>
              <a:ext uri="{FF2B5EF4-FFF2-40B4-BE49-F238E27FC236}">
                <a16:creationId xmlns:a16="http://schemas.microsoft.com/office/drawing/2014/main" id="{E4C46BCD-815B-1044-9EAA-1782582B2B3F}"/>
              </a:ext>
            </a:extLst>
          </p:cNvPr>
          <p:cNvSpPr/>
          <p:nvPr/>
        </p:nvSpPr>
        <p:spPr>
          <a:xfrm>
            <a:off x="17848893" y="726924"/>
            <a:ext cx="828533" cy="547387"/>
          </a:xfrm>
          <a:prstGeom prst="roundRect">
            <a:avLst/>
          </a:prstGeom>
          <a:solidFill>
            <a:srgbClr val="FF59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>
                <a:latin typeface="Tw Cen MT" panose="020B0602020104020603" pitchFamily="34" charset="77"/>
              </a:rPr>
              <a:t>NLG</a:t>
            </a:r>
          </a:p>
        </p:txBody>
      </p:sp>
      <p:cxnSp>
        <p:nvCxnSpPr>
          <p:cNvPr id="223" name="Straight Arrow Connector 222">
            <a:extLst>
              <a:ext uri="{FF2B5EF4-FFF2-40B4-BE49-F238E27FC236}">
                <a16:creationId xmlns:a16="http://schemas.microsoft.com/office/drawing/2014/main" id="{E6759D78-D78B-C64D-B60C-6FABF639F87C}"/>
              </a:ext>
            </a:extLst>
          </p:cNvPr>
          <p:cNvCxnSpPr>
            <a:cxnSpLocks/>
            <a:stCxn id="208" idx="6"/>
            <a:endCxn id="213" idx="1"/>
          </p:cNvCxnSpPr>
          <p:nvPr/>
        </p:nvCxnSpPr>
        <p:spPr>
          <a:xfrm>
            <a:off x="13390911" y="1000618"/>
            <a:ext cx="457200" cy="0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Arrow Connector 223">
            <a:extLst>
              <a:ext uri="{FF2B5EF4-FFF2-40B4-BE49-F238E27FC236}">
                <a16:creationId xmlns:a16="http://schemas.microsoft.com/office/drawing/2014/main" id="{0D3AAFDB-3C3E-394C-919B-9DD97A324FB3}"/>
              </a:ext>
            </a:extLst>
          </p:cNvPr>
          <p:cNvCxnSpPr>
            <a:cxnSpLocks/>
            <a:stCxn id="200" idx="3"/>
            <a:endCxn id="204" idx="1"/>
          </p:cNvCxnSpPr>
          <p:nvPr/>
        </p:nvCxnSpPr>
        <p:spPr>
          <a:xfrm flipV="1">
            <a:off x="16143981" y="3179318"/>
            <a:ext cx="595348" cy="6058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Arrow Connector 224">
            <a:extLst>
              <a:ext uri="{FF2B5EF4-FFF2-40B4-BE49-F238E27FC236}">
                <a16:creationId xmlns:a16="http://schemas.microsoft.com/office/drawing/2014/main" id="{29796AB6-EBC4-AA43-ADF6-72172CEC879F}"/>
              </a:ext>
            </a:extLst>
          </p:cNvPr>
          <p:cNvCxnSpPr>
            <a:cxnSpLocks/>
            <a:stCxn id="204" idx="3"/>
            <a:endCxn id="201" idx="1"/>
          </p:cNvCxnSpPr>
          <p:nvPr/>
        </p:nvCxnSpPr>
        <p:spPr>
          <a:xfrm>
            <a:off x="18554997" y="3179318"/>
            <a:ext cx="468453" cy="6057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Arrow Connector 225">
            <a:extLst>
              <a:ext uri="{FF2B5EF4-FFF2-40B4-BE49-F238E27FC236}">
                <a16:creationId xmlns:a16="http://schemas.microsoft.com/office/drawing/2014/main" id="{7213590E-E508-5448-8DD5-06477282D83A}"/>
              </a:ext>
            </a:extLst>
          </p:cNvPr>
          <p:cNvCxnSpPr>
            <a:stCxn id="201" idx="3"/>
            <a:endCxn id="203" idx="1"/>
          </p:cNvCxnSpPr>
          <p:nvPr/>
        </p:nvCxnSpPr>
        <p:spPr>
          <a:xfrm flipV="1">
            <a:off x="19851983" y="3172758"/>
            <a:ext cx="416358" cy="12617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Straight Arrow Connector 226">
            <a:extLst>
              <a:ext uri="{FF2B5EF4-FFF2-40B4-BE49-F238E27FC236}">
                <a16:creationId xmlns:a16="http://schemas.microsoft.com/office/drawing/2014/main" id="{D43DCDB4-A99B-9148-8D8B-38580D7035B1}"/>
              </a:ext>
            </a:extLst>
          </p:cNvPr>
          <p:cNvCxnSpPr>
            <a:stCxn id="213" idx="3"/>
            <a:endCxn id="220" idx="1"/>
          </p:cNvCxnSpPr>
          <p:nvPr/>
        </p:nvCxnSpPr>
        <p:spPr>
          <a:xfrm>
            <a:off x="14676644" y="1000618"/>
            <a:ext cx="35480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Straight Arrow Connector 227">
            <a:extLst>
              <a:ext uri="{FF2B5EF4-FFF2-40B4-BE49-F238E27FC236}">
                <a16:creationId xmlns:a16="http://schemas.microsoft.com/office/drawing/2014/main" id="{F5C27725-FB31-FB4B-96C1-AC114AC4E0ED}"/>
              </a:ext>
            </a:extLst>
          </p:cNvPr>
          <p:cNvCxnSpPr>
            <a:stCxn id="220" idx="3"/>
            <a:endCxn id="221" idx="1"/>
          </p:cNvCxnSpPr>
          <p:nvPr/>
        </p:nvCxnSpPr>
        <p:spPr>
          <a:xfrm>
            <a:off x="15859985" y="1000618"/>
            <a:ext cx="493860" cy="0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Arrow Connector 228">
            <a:extLst>
              <a:ext uri="{FF2B5EF4-FFF2-40B4-BE49-F238E27FC236}">
                <a16:creationId xmlns:a16="http://schemas.microsoft.com/office/drawing/2014/main" id="{236CA790-85B0-154E-8573-07B1BC6D63A0}"/>
              </a:ext>
            </a:extLst>
          </p:cNvPr>
          <p:cNvCxnSpPr>
            <a:stCxn id="221" idx="3"/>
            <a:endCxn id="222" idx="1"/>
          </p:cNvCxnSpPr>
          <p:nvPr/>
        </p:nvCxnSpPr>
        <p:spPr>
          <a:xfrm>
            <a:off x="17390107" y="1000618"/>
            <a:ext cx="458786" cy="0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Arrow Connector 229">
            <a:extLst>
              <a:ext uri="{FF2B5EF4-FFF2-40B4-BE49-F238E27FC236}">
                <a16:creationId xmlns:a16="http://schemas.microsoft.com/office/drawing/2014/main" id="{053F3899-134A-744A-825F-FD2CD0287ED6}"/>
              </a:ext>
            </a:extLst>
          </p:cNvPr>
          <p:cNvCxnSpPr>
            <a:stCxn id="222" idx="3"/>
            <a:endCxn id="214" idx="1"/>
          </p:cNvCxnSpPr>
          <p:nvPr/>
        </p:nvCxnSpPr>
        <p:spPr>
          <a:xfrm flipV="1">
            <a:off x="18677426" y="1000617"/>
            <a:ext cx="434621" cy="1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Arrow Connector 230">
            <a:extLst>
              <a:ext uri="{FF2B5EF4-FFF2-40B4-BE49-F238E27FC236}">
                <a16:creationId xmlns:a16="http://schemas.microsoft.com/office/drawing/2014/main" id="{BCC28D24-D5D4-5048-9761-6B306967371A}"/>
              </a:ext>
            </a:extLst>
          </p:cNvPr>
          <p:cNvCxnSpPr>
            <a:cxnSpLocks/>
            <a:stCxn id="214" idx="3"/>
            <a:endCxn id="216" idx="2"/>
          </p:cNvCxnSpPr>
          <p:nvPr/>
        </p:nvCxnSpPr>
        <p:spPr>
          <a:xfrm flipV="1">
            <a:off x="19940580" y="997518"/>
            <a:ext cx="397321" cy="3099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Arrow Connector 231">
            <a:extLst>
              <a:ext uri="{FF2B5EF4-FFF2-40B4-BE49-F238E27FC236}">
                <a16:creationId xmlns:a16="http://schemas.microsoft.com/office/drawing/2014/main" id="{79474605-A04B-334F-BAAD-241B94D3C494}"/>
              </a:ext>
            </a:extLst>
          </p:cNvPr>
          <p:cNvCxnSpPr>
            <a:cxnSpLocks/>
            <a:endCxn id="266" idx="1"/>
          </p:cNvCxnSpPr>
          <p:nvPr/>
        </p:nvCxnSpPr>
        <p:spPr>
          <a:xfrm>
            <a:off x="13437991" y="4649210"/>
            <a:ext cx="486951" cy="0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Arrow Connector 232">
            <a:extLst>
              <a:ext uri="{FF2B5EF4-FFF2-40B4-BE49-F238E27FC236}">
                <a16:creationId xmlns:a16="http://schemas.microsoft.com/office/drawing/2014/main" id="{ED5E55CA-8777-5946-ADCC-BE57CF5BA710}"/>
              </a:ext>
            </a:extLst>
          </p:cNvPr>
          <p:cNvCxnSpPr>
            <a:cxnSpLocks/>
            <a:endCxn id="196" idx="1"/>
          </p:cNvCxnSpPr>
          <p:nvPr/>
        </p:nvCxnSpPr>
        <p:spPr>
          <a:xfrm>
            <a:off x="14682157" y="4649210"/>
            <a:ext cx="590392" cy="0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Arrow Connector 233">
            <a:extLst>
              <a:ext uri="{FF2B5EF4-FFF2-40B4-BE49-F238E27FC236}">
                <a16:creationId xmlns:a16="http://schemas.microsoft.com/office/drawing/2014/main" id="{FF231744-2DCE-4748-BF37-BAC64AB811FE}"/>
              </a:ext>
            </a:extLst>
          </p:cNvPr>
          <p:cNvCxnSpPr>
            <a:cxnSpLocks/>
            <a:stCxn id="200" idx="2"/>
            <a:endCxn id="196" idx="0"/>
          </p:cNvCxnSpPr>
          <p:nvPr/>
        </p:nvCxnSpPr>
        <p:spPr>
          <a:xfrm>
            <a:off x="15729715" y="3459069"/>
            <a:ext cx="34" cy="732941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Arrow Connector 234">
            <a:extLst>
              <a:ext uri="{FF2B5EF4-FFF2-40B4-BE49-F238E27FC236}">
                <a16:creationId xmlns:a16="http://schemas.microsoft.com/office/drawing/2014/main" id="{18606569-9241-5040-BD15-890EE30D2733}"/>
              </a:ext>
            </a:extLst>
          </p:cNvPr>
          <p:cNvCxnSpPr>
            <a:cxnSpLocks/>
            <a:stCxn id="196" idx="3"/>
            <a:endCxn id="236" idx="1"/>
          </p:cNvCxnSpPr>
          <p:nvPr/>
        </p:nvCxnSpPr>
        <p:spPr>
          <a:xfrm>
            <a:off x="16186949" y="4649210"/>
            <a:ext cx="1117381" cy="230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6" name="Graphic 235" descr="Information">
            <a:extLst>
              <a:ext uri="{FF2B5EF4-FFF2-40B4-BE49-F238E27FC236}">
                <a16:creationId xmlns:a16="http://schemas.microsoft.com/office/drawing/2014/main" id="{FE40154C-4BD8-1A4E-BFA4-6507CB54CF6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7304330" y="4294109"/>
            <a:ext cx="710662" cy="710662"/>
          </a:xfrm>
          <a:prstGeom prst="rect">
            <a:avLst/>
          </a:prstGeom>
        </p:spPr>
      </p:pic>
      <p:cxnSp>
        <p:nvCxnSpPr>
          <p:cNvPr id="237" name="Straight Arrow Connector 236">
            <a:extLst>
              <a:ext uri="{FF2B5EF4-FFF2-40B4-BE49-F238E27FC236}">
                <a16:creationId xmlns:a16="http://schemas.microsoft.com/office/drawing/2014/main" id="{78E11FD5-44A0-6A4D-B553-23C8717097F5}"/>
              </a:ext>
            </a:extLst>
          </p:cNvPr>
          <p:cNvCxnSpPr>
            <a:cxnSpLocks/>
            <a:stCxn id="236" idx="0"/>
            <a:endCxn id="204" idx="2"/>
          </p:cNvCxnSpPr>
          <p:nvPr/>
        </p:nvCxnSpPr>
        <p:spPr>
          <a:xfrm flipH="1" flipV="1">
            <a:off x="17647163" y="3639687"/>
            <a:ext cx="12498" cy="654422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8" name="Oval 237">
            <a:extLst>
              <a:ext uri="{FF2B5EF4-FFF2-40B4-BE49-F238E27FC236}">
                <a16:creationId xmlns:a16="http://schemas.microsoft.com/office/drawing/2014/main" id="{C5452208-097A-C14B-969D-2D1464E54666}"/>
              </a:ext>
            </a:extLst>
          </p:cNvPr>
          <p:cNvSpPr/>
          <p:nvPr/>
        </p:nvSpPr>
        <p:spPr>
          <a:xfrm>
            <a:off x="22247929" y="2536835"/>
            <a:ext cx="547387" cy="547387"/>
          </a:xfrm>
          <a:prstGeom prst="ellipse">
            <a:avLst/>
          </a:prstGeom>
          <a:solidFill>
            <a:srgbClr val="00C9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9" name="Graphic 238" descr="Voice">
            <a:extLst>
              <a:ext uri="{FF2B5EF4-FFF2-40B4-BE49-F238E27FC236}">
                <a16:creationId xmlns:a16="http://schemas.microsoft.com/office/drawing/2014/main" id="{46569AA9-4344-E840-A147-F109D15064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266965" y="2533735"/>
            <a:ext cx="528352" cy="528352"/>
          </a:xfrm>
          <a:prstGeom prst="rect">
            <a:avLst/>
          </a:prstGeom>
        </p:spPr>
      </p:pic>
      <p:pic>
        <p:nvPicPr>
          <p:cNvPr id="240" name="Graphic 239" descr="Database">
            <a:extLst>
              <a:ext uri="{FF2B5EF4-FFF2-40B4-BE49-F238E27FC236}">
                <a16:creationId xmlns:a16="http://schemas.microsoft.com/office/drawing/2014/main" id="{C276B390-22A8-684A-BD28-C55E2A3A604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3202637" y="3436934"/>
            <a:ext cx="914400" cy="914400"/>
          </a:xfrm>
          <a:prstGeom prst="rect">
            <a:avLst/>
          </a:prstGeom>
        </p:spPr>
      </p:pic>
      <p:pic>
        <p:nvPicPr>
          <p:cNvPr id="241" name="Graphic 240" descr="Paper">
            <a:extLst>
              <a:ext uri="{FF2B5EF4-FFF2-40B4-BE49-F238E27FC236}">
                <a16:creationId xmlns:a16="http://schemas.microsoft.com/office/drawing/2014/main" id="{95E68F1C-EDAD-AF4A-A84A-B5BCCDF93B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3208325" y="5808285"/>
            <a:ext cx="914400" cy="914400"/>
          </a:xfrm>
          <a:prstGeom prst="rect">
            <a:avLst/>
          </a:prstGeom>
        </p:spPr>
      </p:pic>
      <p:sp>
        <p:nvSpPr>
          <p:cNvPr id="242" name="Rounded Rectangle 241">
            <a:extLst>
              <a:ext uri="{FF2B5EF4-FFF2-40B4-BE49-F238E27FC236}">
                <a16:creationId xmlns:a16="http://schemas.microsoft.com/office/drawing/2014/main" id="{BDBBFB19-6415-E74F-87F3-54A766128582}"/>
              </a:ext>
            </a:extLst>
          </p:cNvPr>
          <p:cNvSpPr/>
          <p:nvPr/>
        </p:nvSpPr>
        <p:spPr>
          <a:xfrm>
            <a:off x="23252516" y="2536835"/>
            <a:ext cx="828533" cy="547387"/>
          </a:xfrm>
          <a:prstGeom prst="roundRect">
            <a:avLst/>
          </a:prstGeom>
          <a:solidFill>
            <a:srgbClr val="00C9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>
                <a:latin typeface="Tw Cen MT" panose="020B0602020104020603" pitchFamily="34" charset="77"/>
              </a:rPr>
              <a:t>ASR</a:t>
            </a:r>
          </a:p>
        </p:txBody>
      </p:sp>
      <p:sp>
        <p:nvSpPr>
          <p:cNvPr id="243" name="Rounded Rectangle 242">
            <a:extLst>
              <a:ext uri="{FF2B5EF4-FFF2-40B4-BE49-F238E27FC236}">
                <a16:creationId xmlns:a16="http://schemas.microsoft.com/office/drawing/2014/main" id="{4C6F1611-ACAA-E640-9989-84A4FDC3C683}"/>
              </a:ext>
            </a:extLst>
          </p:cNvPr>
          <p:cNvSpPr/>
          <p:nvPr/>
        </p:nvSpPr>
        <p:spPr>
          <a:xfrm>
            <a:off x="28516452" y="2536834"/>
            <a:ext cx="828533" cy="547387"/>
          </a:xfrm>
          <a:prstGeom prst="roundRect">
            <a:avLst/>
          </a:prstGeom>
          <a:solidFill>
            <a:srgbClr val="00C9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Tw Cen MT" panose="020B0602020104020603" pitchFamily="34" charset="77"/>
              </a:rPr>
              <a:t>TTS</a:t>
            </a:r>
            <a:endParaRPr lang="en-US" b="1" dirty="0">
              <a:latin typeface="Tw Cen MT" panose="020B0602020104020603" pitchFamily="34" charset="77"/>
            </a:endParaRPr>
          </a:p>
        </p:txBody>
      </p:sp>
      <p:sp>
        <p:nvSpPr>
          <p:cNvPr id="244" name="Oval 243">
            <a:extLst>
              <a:ext uri="{FF2B5EF4-FFF2-40B4-BE49-F238E27FC236}">
                <a16:creationId xmlns:a16="http://schemas.microsoft.com/office/drawing/2014/main" id="{E97CEA0F-8F9B-5045-82EC-219765EB5153}"/>
              </a:ext>
            </a:extLst>
          </p:cNvPr>
          <p:cNvSpPr/>
          <p:nvPr/>
        </p:nvSpPr>
        <p:spPr>
          <a:xfrm>
            <a:off x="29742306" y="2533735"/>
            <a:ext cx="547387" cy="547387"/>
          </a:xfrm>
          <a:prstGeom prst="ellipse">
            <a:avLst/>
          </a:prstGeom>
          <a:solidFill>
            <a:srgbClr val="00C9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5" name="Graphic 244" descr="Voice">
            <a:extLst>
              <a:ext uri="{FF2B5EF4-FFF2-40B4-BE49-F238E27FC236}">
                <a16:creationId xmlns:a16="http://schemas.microsoft.com/office/drawing/2014/main" id="{CF48AE58-C658-614F-B865-DFE1C4A6D3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761343" y="2533735"/>
            <a:ext cx="528352" cy="528352"/>
          </a:xfrm>
          <a:prstGeom prst="rect">
            <a:avLst/>
          </a:prstGeom>
        </p:spPr>
      </p:pic>
      <p:sp>
        <p:nvSpPr>
          <p:cNvPr id="246" name="Rounded Rectangle 245">
            <a:extLst>
              <a:ext uri="{FF2B5EF4-FFF2-40B4-BE49-F238E27FC236}">
                <a16:creationId xmlns:a16="http://schemas.microsoft.com/office/drawing/2014/main" id="{E120D1C8-02CB-6C45-9891-76E3508BE510}"/>
              </a:ext>
            </a:extLst>
          </p:cNvPr>
          <p:cNvSpPr/>
          <p:nvPr/>
        </p:nvSpPr>
        <p:spPr>
          <a:xfrm>
            <a:off x="24325440" y="2328336"/>
            <a:ext cx="3827100" cy="920738"/>
          </a:xfrm>
          <a:prstGeom prst="roundRect">
            <a:avLst/>
          </a:prstGeom>
          <a:noFill/>
          <a:ln>
            <a:solidFill>
              <a:srgbClr val="00C9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Rounded Rectangle 246">
            <a:extLst>
              <a:ext uri="{FF2B5EF4-FFF2-40B4-BE49-F238E27FC236}">
                <a16:creationId xmlns:a16="http://schemas.microsoft.com/office/drawing/2014/main" id="{ACEEEA8F-C3EC-6E40-A9E0-C49B48F08DF5}"/>
              </a:ext>
            </a:extLst>
          </p:cNvPr>
          <p:cNvSpPr/>
          <p:nvPr/>
        </p:nvSpPr>
        <p:spPr>
          <a:xfrm>
            <a:off x="24435857" y="2536835"/>
            <a:ext cx="828533" cy="547387"/>
          </a:xfrm>
          <a:prstGeom prst="roundRect">
            <a:avLst/>
          </a:prstGeom>
          <a:solidFill>
            <a:srgbClr val="00C9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>
                <a:latin typeface="Tw Cen MT" panose="020B0602020104020603" pitchFamily="34" charset="77"/>
              </a:rPr>
              <a:t>NLU</a:t>
            </a:r>
          </a:p>
        </p:txBody>
      </p:sp>
      <p:sp>
        <p:nvSpPr>
          <p:cNvPr id="248" name="Rounded Rectangle 247">
            <a:extLst>
              <a:ext uri="{FF2B5EF4-FFF2-40B4-BE49-F238E27FC236}">
                <a16:creationId xmlns:a16="http://schemas.microsoft.com/office/drawing/2014/main" id="{3B3ADC7C-8940-A141-AFF0-0EA7D3C24123}"/>
              </a:ext>
            </a:extLst>
          </p:cNvPr>
          <p:cNvSpPr/>
          <p:nvPr/>
        </p:nvSpPr>
        <p:spPr>
          <a:xfrm>
            <a:off x="25758250" y="2536835"/>
            <a:ext cx="1036262" cy="547387"/>
          </a:xfrm>
          <a:prstGeom prst="roundRect">
            <a:avLst/>
          </a:prstGeom>
          <a:solidFill>
            <a:srgbClr val="00C9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Tw Cen MT" panose="020B0602020104020603" pitchFamily="34" charset="77"/>
              </a:rPr>
              <a:t>Process</a:t>
            </a:r>
            <a:endParaRPr lang="en-US" sz="1400" b="1" dirty="0">
              <a:latin typeface="Tw Cen MT" panose="020B0602020104020603" pitchFamily="34" charset="77"/>
            </a:endParaRPr>
          </a:p>
        </p:txBody>
      </p:sp>
      <p:sp>
        <p:nvSpPr>
          <p:cNvPr id="249" name="Rounded Rectangle 248">
            <a:extLst>
              <a:ext uri="{FF2B5EF4-FFF2-40B4-BE49-F238E27FC236}">
                <a16:creationId xmlns:a16="http://schemas.microsoft.com/office/drawing/2014/main" id="{74F778E6-AF2F-E440-AC7F-ECA30FA92AED}"/>
              </a:ext>
            </a:extLst>
          </p:cNvPr>
          <p:cNvSpPr/>
          <p:nvPr/>
        </p:nvSpPr>
        <p:spPr>
          <a:xfrm>
            <a:off x="27253298" y="2536835"/>
            <a:ext cx="828533" cy="547387"/>
          </a:xfrm>
          <a:prstGeom prst="roundRect">
            <a:avLst/>
          </a:prstGeom>
          <a:solidFill>
            <a:srgbClr val="00C9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>
                <a:latin typeface="Tw Cen MT" panose="020B0602020104020603" pitchFamily="34" charset="77"/>
              </a:rPr>
              <a:t>NLG</a:t>
            </a:r>
          </a:p>
        </p:txBody>
      </p:sp>
      <p:sp>
        <p:nvSpPr>
          <p:cNvPr id="250" name="Rounded Rectangle 249">
            <a:extLst>
              <a:ext uri="{FF2B5EF4-FFF2-40B4-BE49-F238E27FC236}">
                <a16:creationId xmlns:a16="http://schemas.microsoft.com/office/drawing/2014/main" id="{4501CD92-BB6D-8840-83C8-66D090BA561D}"/>
              </a:ext>
            </a:extLst>
          </p:cNvPr>
          <p:cNvSpPr/>
          <p:nvPr/>
        </p:nvSpPr>
        <p:spPr>
          <a:xfrm>
            <a:off x="23254818" y="6282813"/>
            <a:ext cx="577251" cy="256365"/>
          </a:xfrm>
          <a:prstGeom prst="roundRect">
            <a:avLst/>
          </a:prstGeom>
          <a:solidFill>
            <a:srgbClr val="00C9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PDF</a:t>
            </a:r>
            <a:endParaRPr lang="en-US" sz="1100" b="1" dirty="0"/>
          </a:p>
        </p:txBody>
      </p:sp>
      <p:sp>
        <p:nvSpPr>
          <p:cNvPr id="251" name="Rounded Rectangle 250">
            <a:extLst>
              <a:ext uri="{FF2B5EF4-FFF2-40B4-BE49-F238E27FC236}">
                <a16:creationId xmlns:a16="http://schemas.microsoft.com/office/drawing/2014/main" id="{6C8103D1-22F6-9749-A578-2240C33AEA77}"/>
              </a:ext>
            </a:extLst>
          </p:cNvPr>
          <p:cNvSpPr/>
          <p:nvPr/>
        </p:nvSpPr>
        <p:spPr>
          <a:xfrm>
            <a:off x="22972445" y="4998374"/>
            <a:ext cx="1374783" cy="440280"/>
          </a:xfrm>
          <a:prstGeom prst="roundRect">
            <a:avLst/>
          </a:prstGeom>
          <a:solidFill>
            <a:srgbClr val="00C9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Chunk of Text</a:t>
            </a:r>
            <a:endParaRPr lang="en-US" sz="1100" b="1" dirty="0"/>
          </a:p>
        </p:txBody>
      </p:sp>
      <p:sp>
        <p:nvSpPr>
          <p:cNvPr id="252" name="TextBox 251">
            <a:extLst>
              <a:ext uri="{FF2B5EF4-FFF2-40B4-BE49-F238E27FC236}">
                <a16:creationId xmlns:a16="http://schemas.microsoft.com/office/drawing/2014/main" id="{39C2B5A2-E8D2-5D4C-B080-94B3D2E36009}"/>
              </a:ext>
            </a:extLst>
          </p:cNvPr>
          <p:cNvSpPr txBox="1"/>
          <p:nvPr/>
        </p:nvSpPr>
        <p:spPr>
          <a:xfrm>
            <a:off x="22997989" y="4231062"/>
            <a:ext cx="13236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C9B5"/>
                </a:solidFill>
                <a:latin typeface="Tw Cen MT" panose="020B0602020104020603" pitchFamily="34" charset="77"/>
              </a:rPr>
              <a:t>Vector store</a:t>
            </a:r>
          </a:p>
        </p:txBody>
      </p:sp>
      <p:cxnSp>
        <p:nvCxnSpPr>
          <p:cNvPr id="253" name="Straight Arrow Connector 252">
            <a:extLst>
              <a:ext uri="{FF2B5EF4-FFF2-40B4-BE49-F238E27FC236}">
                <a16:creationId xmlns:a16="http://schemas.microsoft.com/office/drawing/2014/main" id="{E59DE205-B827-974B-A707-5BCF62225A54}"/>
              </a:ext>
            </a:extLst>
          </p:cNvPr>
          <p:cNvCxnSpPr>
            <a:cxnSpLocks/>
            <a:stCxn id="238" idx="6"/>
            <a:endCxn id="242" idx="1"/>
          </p:cNvCxnSpPr>
          <p:nvPr/>
        </p:nvCxnSpPr>
        <p:spPr>
          <a:xfrm>
            <a:off x="22795316" y="2810529"/>
            <a:ext cx="457200" cy="0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4" name="Straight Arrow Connector 253">
            <a:extLst>
              <a:ext uri="{FF2B5EF4-FFF2-40B4-BE49-F238E27FC236}">
                <a16:creationId xmlns:a16="http://schemas.microsoft.com/office/drawing/2014/main" id="{E2AA4E59-1C98-DB48-81B7-B385D5D8B1F0}"/>
              </a:ext>
            </a:extLst>
          </p:cNvPr>
          <p:cNvCxnSpPr>
            <a:stCxn id="242" idx="3"/>
            <a:endCxn id="247" idx="1"/>
          </p:cNvCxnSpPr>
          <p:nvPr/>
        </p:nvCxnSpPr>
        <p:spPr>
          <a:xfrm>
            <a:off x="24081049" y="2810529"/>
            <a:ext cx="354808" cy="0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Straight Arrow Connector 254">
            <a:extLst>
              <a:ext uri="{FF2B5EF4-FFF2-40B4-BE49-F238E27FC236}">
                <a16:creationId xmlns:a16="http://schemas.microsoft.com/office/drawing/2014/main" id="{ED005048-E4D1-4947-B992-E996F6BCC8FB}"/>
              </a:ext>
            </a:extLst>
          </p:cNvPr>
          <p:cNvCxnSpPr>
            <a:stCxn id="247" idx="3"/>
            <a:endCxn id="248" idx="1"/>
          </p:cNvCxnSpPr>
          <p:nvPr/>
        </p:nvCxnSpPr>
        <p:spPr>
          <a:xfrm>
            <a:off x="25264390" y="2810529"/>
            <a:ext cx="493860" cy="0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Straight Arrow Connector 255">
            <a:extLst>
              <a:ext uri="{FF2B5EF4-FFF2-40B4-BE49-F238E27FC236}">
                <a16:creationId xmlns:a16="http://schemas.microsoft.com/office/drawing/2014/main" id="{1A2A4884-725C-1D46-A668-E338DD7B9D8F}"/>
              </a:ext>
            </a:extLst>
          </p:cNvPr>
          <p:cNvCxnSpPr>
            <a:stCxn id="248" idx="3"/>
            <a:endCxn id="249" idx="1"/>
          </p:cNvCxnSpPr>
          <p:nvPr/>
        </p:nvCxnSpPr>
        <p:spPr>
          <a:xfrm>
            <a:off x="26794512" y="2810529"/>
            <a:ext cx="458786" cy="0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Straight Arrow Connector 256">
            <a:extLst>
              <a:ext uri="{FF2B5EF4-FFF2-40B4-BE49-F238E27FC236}">
                <a16:creationId xmlns:a16="http://schemas.microsoft.com/office/drawing/2014/main" id="{2EC59F8A-A278-4345-80EA-59FF31ED7DB0}"/>
              </a:ext>
            </a:extLst>
          </p:cNvPr>
          <p:cNvCxnSpPr>
            <a:stCxn id="249" idx="3"/>
            <a:endCxn id="243" idx="1"/>
          </p:cNvCxnSpPr>
          <p:nvPr/>
        </p:nvCxnSpPr>
        <p:spPr>
          <a:xfrm flipV="1">
            <a:off x="28081831" y="2810528"/>
            <a:ext cx="434621" cy="1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Straight Arrow Connector 257">
            <a:extLst>
              <a:ext uri="{FF2B5EF4-FFF2-40B4-BE49-F238E27FC236}">
                <a16:creationId xmlns:a16="http://schemas.microsoft.com/office/drawing/2014/main" id="{D2FB1430-47C5-9640-9F70-6B4796332247}"/>
              </a:ext>
            </a:extLst>
          </p:cNvPr>
          <p:cNvCxnSpPr>
            <a:stCxn id="243" idx="3"/>
            <a:endCxn id="245" idx="1"/>
          </p:cNvCxnSpPr>
          <p:nvPr/>
        </p:nvCxnSpPr>
        <p:spPr>
          <a:xfrm flipV="1">
            <a:off x="29344985" y="2797911"/>
            <a:ext cx="416358" cy="12617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Straight Arrow Connector 258">
            <a:extLst>
              <a:ext uri="{FF2B5EF4-FFF2-40B4-BE49-F238E27FC236}">
                <a16:creationId xmlns:a16="http://schemas.microsoft.com/office/drawing/2014/main" id="{EBD66B47-C6A4-EB4C-8BD7-BE811FEAF8F1}"/>
              </a:ext>
            </a:extLst>
          </p:cNvPr>
          <p:cNvCxnSpPr>
            <a:cxnSpLocks/>
            <a:stCxn id="241" idx="0"/>
            <a:endCxn id="251" idx="2"/>
          </p:cNvCxnSpPr>
          <p:nvPr/>
        </p:nvCxnSpPr>
        <p:spPr>
          <a:xfrm flipH="1" flipV="1">
            <a:off x="23659837" y="5438654"/>
            <a:ext cx="5688" cy="369631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Straight Arrow Connector 259">
            <a:extLst>
              <a:ext uri="{FF2B5EF4-FFF2-40B4-BE49-F238E27FC236}">
                <a16:creationId xmlns:a16="http://schemas.microsoft.com/office/drawing/2014/main" id="{6738CD7E-6EB8-3E43-8F20-B6108CA8884C}"/>
              </a:ext>
            </a:extLst>
          </p:cNvPr>
          <p:cNvCxnSpPr>
            <a:cxnSpLocks/>
            <a:stCxn id="251" idx="0"/>
            <a:endCxn id="252" idx="2"/>
          </p:cNvCxnSpPr>
          <p:nvPr/>
        </p:nvCxnSpPr>
        <p:spPr>
          <a:xfrm flipV="1">
            <a:off x="23659837" y="4600394"/>
            <a:ext cx="0" cy="397980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Straight Arrow Connector 260">
            <a:extLst>
              <a:ext uri="{FF2B5EF4-FFF2-40B4-BE49-F238E27FC236}">
                <a16:creationId xmlns:a16="http://schemas.microsoft.com/office/drawing/2014/main" id="{7BAF83E5-30A2-AB48-8176-2756609BDAEF}"/>
              </a:ext>
            </a:extLst>
          </p:cNvPr>
          <p:cNvCxnSpPr>
            <a:cxnSpLocks/>
            <a:stCxn id="242" idx="2"/>
            <a:endCxn id="240" idx="0"/>
          </p:cNvCxnSpPr>
          <p:nvPr/>
        </p:nvCxnSpPr>
        <p:spPr>
          <a:xfrm flipH="1">
            <a:off x="23659837" y="3084222"/>
            <a:ext cx="6946" cy="352712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Straight Arrow Connector 261">
            <a:extLst>
              <a:ext uri="{FF2B5EF4-FFF2-40B4-BE49-F238E27FC236}">
                <a16:creationId xmlns:a16="http://schemas.microsoft.com/office/drawing/2014/main" id="{93FCD1B2-0D70-CB4A-A826-743F3A7E1577}"/>
              </a:ext>
            </a:extLst>
          </p:cNvPr>
          <p:cNvCxnSpPr>
            <a:cxnSpLocks/>
            <a:stCxn id="240" idx="3"/>
            <a:endCxn id="263" idx="1"/>
          </p:cNvCxnSpPr>
          <p:nvPr/>
        </p:nvCxnSpPr>
        <p:spPr>
          <a:xfrm>
            <a:off x="24117037" y="3894134"/>
            <a:ext cx="507400" cy="230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3" name="Graphic 262" descr="Information">
            <a:extLst>
              <a:ext uri="{FF2B5EF4-FFF2-40B4-BE49-F238E27FC236}">
                <a16:creationId xmlns:a16="http://schemas.microsoft.com/office/drawing/2014/main" id="{A52A94B2-D33B-2B42-A5E8-A735FF7FF08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4624437" y="3539033"/>
            <a:ext cx="710662" cy="710662"/>
          </a:xfrm>
          <a:prstGeom prst="rect">
            <a:avLst/>
          </a:prstGeom>
        </p:spPr>
      </p:pic>
      <p:cxnSp>
        <p:nvCxnSpPr>
          <p:cNvPr id="264" name="Straight Arrow Connector 263">
            <a:extLst>
              <a:ext uri="{FF2B5EF4-FFF2-40B4-BE49-F238E27FC236}">
                <a16:creationId xmlns:a16="http://schemas.microsoft.com/office/drawing/2014/main" id="{AB89DE8A-0C85-F445-8BD8-57F9E31C79F3}"/>
              </a:ext>
            </a:extLst>
          </p:cNvPr>
          <p:cNvCxnSpPr>
            <a:cxnSpLocks/>
            <a:stCxn id="263" idx="0"/>
          </p:cNvCxnSpPr>
          <p:nvPr/>
        </p:nvCxnSpPr>
        <p:spPr>
          <a:xfrm flipV="1">
            <a:off x="24979768" y="3199981"/>
            <a:ext cx="0" cy="339052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5" name="Rectangle 264">
            <a:extLst>
              <a:ext uri="{FF2B5EF4-FFF2-40B4-BE49-F238E27FC236}">
                <a16:creationId xmlns:a16="http://schemas.microsoft.com/office/drawing/2014/main" id="{66AD44B2-4531-5A48-A4CC-6EAED9DDCC10}"/>
              </a:ext>
            </a:extLst>
          </p:cNvPr>
          <p:cNvSpPr/>
          <p:nvPr/>
        </p:nvSpPr>
        <p:spPr>
          <a:xfrm>
            <a:off x="14018498" y="4420888"/>
            <a:ext cx="731520" cy="459286"/>
          </a:xfrm>
          <a:prstGeom prst="rect">
            <a:avLst/>
          </a:prstGeom>
          <a:solidFill>
            <a:srgbClr val="00C9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6" name="Graphic 265" descr="Table">
            <a:extLst>
              <a:ext uri="{FF2B5EF4-FFF2-40B4-BE49-F238E27FC236}">
                <a16:creationId xmlns:a16="http://schemas.microsoft.com/office/drawing/2014/main" id="{CF8C4B50-2995-4642-A2B7-70F7B811F57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3924942" y="4192010"/>
            <a:ext cx="914400" cy="914400"/>
          </a:xfrm>
          <a:prstGeom prst="rect">
            <a:avLst/>
          </a:prstGeom>
        </p:spPr>
      </p:pic>
      <p:sp>
        <p:nvSpPr>
          <p:cNvPr id="268" name="Rounded Rectangle 267">
            <a:extLst>
              <a:ext uri="{FF2B5EF4-FFF2-40B4-BE49-F238E27FC236}">
                <a16:creationId xmlns:a16="http://schemas.microsoft.com/office/drawing/2014/main" id="{56A970BC-CAF4-AC4E-99D2-BFC8BA8A71FA}"/>
              </a:ext>
            </a:extLst>
          </p:cNvPr>
          <p:cNvSpPr/>
          <p:nvPr/>
        </p:nvSpPr>
        <p:spPr>
          <a:xfrm>
            <a:off x="13768399" y="4941721"/>
            <a:ext cx="1223012" cy="181856"/>
          </a:xfrm>
          <a:prstGeom prst="roundRect">
            <a:avLst/>
          </a:prstGeom>
          <a:solidFill>
            <a:srgbClr val="00C9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Chunk of Text</a:t>
            </a:r>
            <a:endParaRPr lang="en-US" sz="1050" b="1" dirty="0"/>
          </a:p>
        </p:txBody>
      </p:sp>
      <p:sp>
        <p:nvSpPr>
          <p:cNvPr id="269" name="Rounded Rectangle 268">
            <a:extLst>
              <a:ext uri="{FF2B5EF4-FFF2-40B4-BE49-F238E27FC236}">
                <a16:creationId xmlns:a16="http://schemas.microsoft.com/office/drawing/2014/main" id="{58D2F104-C86F-164A-B74C-88BE01F672B4}"/>
              </a:ext>
            </a:extLst>
          </p:cNvPr>
          <p:cNvSpPr/>
          <p:nvPr/>
        </p:nvSpPr>
        <p:spPr>
          <a:xfrm>
            <a:off x="16051651" y="2911681"/>
            <a:ext cx="733644" cy="173281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rgbClr val="FB4459"/>
                </a:solidFill>
              </a:rPr>
              <a:t>Query</a:t>
            </a:r>
            <a:endParaRPr lang="en-US" sz="1050" b="1" dirty="0">
              <a:solidFill>
                <a:srgbClr val="FB4459"/>
              </a:solidFill>
            </a:endParaRPr>
          </a:p>
        </p:txBody>
      </p:sp>
      <p:sp>
        <p:nvSpPr>
          <p:cNvPr id="270" name="Rounded Rectangle 269">
            <a:extLst>
              <a:ext uri="{FF2B5EF4-FFF2-40B4-BE49-F238E27FC236}">
                <a16:creationId xmlns:a16="http://schemas.microsoft.com/office/drawing/2014/main" id="{7FFFD9E4-196F-C94D-98D8-2098899CB394}"/>
              </a:ext>
            </a:extLst>
          </p:cNvPr>
          <p:cNvSpPr/>
          <p:nvPr/>
        </p:nvSpPr>
        <p:spPr>
          <a:xfrm>
            <a:off x="15672610" y="3663398"/>
            <a:ext cx="733644" cy="173281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rgbClr val="FB4459"/>
                </a:solidFill>
              </a:rPr>
              <a:t>Query</a:t>
            </a:r>
            <a:endParaRPr lang="en-US" sz="1050" b="1" dirty="0">
              <a:solidFill>
                <a:srgbClr val="FB4459"/>
              </a:solidFill>
            </a:endParaRPr>
          </a:p>
        </p:txBody>
      </p:sp>
      <p:sp>
        <p:nvSpPr>
          <p:cNvPr id="271" name="Rounded Rectangle 270">
            <a:extLst>
              <a:ext uri="{FF2B5EF4-FFF2-40B4-BE49-F238E27FC236}">
                <a16:creationId xmlns:a16="http://schemas.microsoft.com/office/drawing/2014/main" id="{148993F5-8641-A64E-9BF8-1EB5D684FD07}"/>
              </a:ext>
            </a:extLst>
          </p:cNvPr>
          <p:cNvSpPr/>
          <p:nvPr/>
        </p:nvSpPr>
        <p:spPr>
          <a:xfrm>
            <a:off x="17077549" y="4960472"/>
            <a:ext cx="1173290" cy="181856"/>
          </a:xfrm>
          <a:prstGeom prst="roundRect">
            <a:avLst/>
          </a:prstGeom>
          <a:solidFill>
            <a:srgbClr val="00C9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Relevant info</a:t>
            </a:r>
            <a:endParaRPr lang="en-US" sz="1050" b="1" dirty="0"/>
          </a:p>
        </p:txBody>
      </p:sp>
      <p:sp>
        <p:nvSpPr>
          <p:cNvPr id="272" name="Rounded Rectangle 271">
            <a:extLst>
              <a:ext uri="{FF2B5EF4-FFF2-40B4-BE49-F238E27FC236}">
                <a16:creationId xmlns:a16="http://schemas.microsoft.com/office/drawing/2014/main" id="{9F9FD77D-C331-034F-8D95-A52D45BEFE70}"/>
              </a:ext>
            </a:extLst>
          </p:cNvPr>
          <p:cNvSpPr/>
          <p:nvPr/>
        </p:nvSpPr>
        <p:spPr>
          <a:xfrm>
            <a:off x="17588512" y="3913880"/>
            <a:ext cx="966450" cy="242672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rgbClr val="FB4459"/>
                </a:solidFill>
              </a:rPr>
              <a:t>Relevant Info</a:t>
            </a:r>
            <a:endParaRPr lang="en-US" sz="1050" b="1" dirty="0">
              <a:solidFill>
                <a:srgbClr val="FB44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61415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7003336-0F84-8A42-BFC5-679F9FF70B4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215900" dist="38100" sx="101000" sy="101000" algn="ctr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8D0750F1-F720-E240-9C7C-0454730C1A55}"/>
              </a:ext>
            </a:extLst>
          </p:cNvPr>
          <p:cNvSpPr/>
          <p:nvPr/>
        </p:nvSpPr>
        <p:spPr>
          <a:xfrm>
            <a:off x="11235559" y="2217683"/>
            <a:ext cx="956441" cy="1912884"/>
          </a:xfrm>
          <a:custGeom>
            <a:avLst/>
            <a:gdLst>
              <a:gd name="connsiteX0" fmla="*/ 956441 w 956441"/>
              <a:gd name="connsiteY0" fmla="*/ 0 h 1912884"/>
              <a:gd name="connsiteX1" fmla="*/ 956441 w 956441"/>
              <a:gd name="connsiteY1" fmla="*/ 1912884 h 1912884"/>
              <a:gd name="connsiteX2" fmla="*/ 763686 w 956441"/>
              <a:gd name="connsiteY2" fmla="*/ 1893453 h 1912884"/>
              <a:gd name="connsiteX3" fmla="*/ 0 w 956441"/>
              <a:gd name="connsiteY3" fmla="*/ 956442 h 1912884"/>
              <a:gd name="connsiteX4" fmla="*/ 763686 w 956441"/>
              <a:gd name="connsiteY4" fmla="*/ 19432 h 1912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6441" h="1912884">
                <a:moveTo>
                  <a:pt x="956441" y="0"/>
                </a:moveTo>
                <a:lnTo>
                  <a:pt x="956441" y="1912884"/>
                </a:lnTo>
                <a:lnTo>
                  <a:pt x="763686" y="1893453"/>
                </a:lnTo>
                <a:cubicBezTo>
                  <a:pt x="327852" y="1804268"/>
                  <a:pt x="0" y="1418642"/>
                  <a:pt x="0" y="956442"/>
                </a:cubicBezTo>
                <a:cubicBezTo>
                  <a:pt x="0" y="494243"/>
                  <a:pt x="327852" y="108616"/>
                  <a:pt x="763686" y="19432"/>
                </a:cubicBez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79584B-E5FE-7C48-940B-B36084AE0978}"/>
              </a:ext>
            </a:extLst>
          </p:cNvPr>
          <p:cNvSpPr txBox="1"/>
          <p:nvPr/>
        </p:nvSpPr>
        <p:spPr>
          <a:xfrm rot="16200000">
            <a:off x="11212282" y="2850959"/>
            <a:ext cx="14214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2"/>
                </a:solidFill>
              </a:rPr>
              <a:t>Team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B2A5AC7-85AD-7845-A342-830B01F3147D}"/>
              </a:ext>
            </a:extLst>
          </p:cNvPr>
          <p:cNvSpPr/>
          <p:nvPr/>
        </p:nvSpPr>
        <p:spPr>
          <a:xfrm>
            <a:off x="-45099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215900" dist="38100" sx="101000" sy="101000" algn="ctr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9E256238-9C98-C04F-8A04-D9771C30FB86}"/>
              </a:ext>
            </a:extLst>
          </p:cNvPr>
          <p:cNvSpPr/>
          <p:nvPr/>
        </p:nvSpPr>
        <p:spPr>
          <a:xfrm>
            <a:off x="10784569" y="2217683"/>
            <a:ext cx="956441" cy="1912884"/>
          </a:xfrm>
          <a:custGeom>
            <a:avLst/>
            <a:gdLst>
              <a:gd name="connsiteX0" fmla="*/ 956441 w 956441"/>
              <a:gd name="connsiteY0" fmla="*/ 0 h 1912884"/>
              <a:gd name="connsiteX1" fmla="*/ 956441 w 956441"/>
              <a:gd name="connsiteY1" fmla="*/ 1912884 h 1912884"/>
              <a:gd name="connsiteX2" fmla="*/ 763686 w 956441"/>
              <a:gd name="connsiteY2" fmla="*/ 1893453 h 1912884"/>
              <a:gd name="connsiteX3" fmla="*/ 0 w 956441"/>
              <a:gd name="connsiteY3" fmla="*/ 956442 h 1912884"/>
              <a:gd name="connsiteX4" fmla="*/ 763686 w 956441"/>
              <a:gd name="connsiteY4" fmla="*/ 19432 h 1912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6441" h="1912884">
                <a:moveTo>
                  <a:pt x="956441" y="0"/>
                </a:moveTo>
                <a:lnTo>
                  <a:pt x="956441" y="1912884"/>
                </a:lnTo>
                <a:lnTo>
                  <a:pt x="763686" y="1893453"/>
                </a:lnTo>
                <a:cubicBezTo>
                  <a:pt x="327852" y="1804268"/>
                  <a:pt x="0" y="1418642"/>
                  <a:pt x="0" y="956442"/>
                </a:cubicBezTo>
                <a:cubicBezTo>
                  <a:pt x="0" y="494243"/>
                  <a:pt x="327852" y="108616"/>
                  <a:pt x="763686" y="19432"/>
                </a:cubicBezTo>
                <a:close/>
              </a:path>
            </a:pathLst>
          </a:custGeom>
          <a:solidFill>
            <a:srgbClr val="FB44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E52F14-1A79-1845-A840-D29E1C820395}"/>
              </a:ext>
            </a:extLst>
          </p:cNvPr>
          <p:cNvSpPr txBox="1"/>
          <p:nvPr/>
        </p:nvSpPr>
        <p:spPr>
          <a:xfrm rot="16200000">
            <a:off x="10652099" y="2881736"/>
            <a:ext cx="17197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2"/>
                </a:solidFill>
              </a:rPr>
              <a:t>Problem</a:t>
            </a:r>
            <a:endParaRPr lang="en-US" sz="3600" b="1" dirty="0">
              <a:solidFill>
                <a:schemeClr val="bg2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6C963C4-F52B-124B-B595-0D75D664A05B}"/>
              </a:ext>
            </a:extLst>
          </p:cNvPr>
          <p:cNvSpPr/>
          <p:nvPr/>
        </p:nvSpPr>
        <p:spPr>
          <a:xfrm>
            <a:off x="-845167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215900" dist="38100" sx="101000" sy="101000" algn="ctr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C3088E33-A1CB-5E42-AB9C-5E358A1461E5}"/>
              </a:ext>
            </a:extLst>
          </p:cNvPr>
          <p:cNvSpPr/>
          <p:nvPr/>
        </p:nvSpPr>
        <p:spPr>
          <a:xfrm>
            <a:off x="10390392" y="2217683"/>
            <a:ext cx="956441" cy="1912884"/>
          </a:xfrm>
          <a:custGeom>
            <a:avLst/>
            <a:gdLst>
              <a:gd name="connsiteX0" fmla="*/ 956441 w 956441"/>
              <a:gd name="connsiteY0" fmla="*/ 0 h 1912884"/>
              <a:gd name="connsiteX1" fmla="*/ 956441 w 956441"/>
              <a:gd name="connsiteY1" fmla="*/ 1912884 h 1912884"/>
              <a:gd name="connsiteX2" fmla="*/ 763686 w 956441"/>
              <a:gd name="connsiteY2" fmla="*/ 1893453 h 1912884"/>
              <a:gd name="connsiteX3" fmla="*/ 0 w 956441"/>
              <a:gd name="connsiteY3" fmla="*/ 956442 h 1912884"/>
              <a:gd name="connsiteX4" fmla="*/ 763686 w 956441"/>
              <a:gd name="connsiteY4" fmla="*/ 19432 h 1912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6441" h="1912884">
                <a:moveTo>
                  <a:pt x="956441" y="0"/>
                </a:moveTo>
                <a:lnTo>
                  <a:pt x="956441" y="1912884"/>
                </a:lnTo>
                <a:lnTo>
                  <a:pt x="763686" y="1893453"/>
                </a:lnTo>
                <a:cubicBezTo>
                  <a:pt x="327852" y="1804268"/>
                  <a:pt x="0" y="1418642"/>
                  <a:pt x="0" y="956442"/>
                </a:cubicBezTo>
                <a:cubicBezTo>
                  <a:pt x="0" y="494243"/>
                  <a:pt x="327852" y="108616"/>
                  <a:pt x="763686" y="19432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F98315E-DA92-A847-A5BB-0FA2CD482BC7}"/>
              </a:ext>
            </a:extLst>
          </p:cNvPr>
          <p:cNvSpPr txBox="1"/>
          <p:nvPr/>
        </p:nvSpPr>
        <p:spPr>
          <a:xfrm rot="16200000">
            <a:off x="10407048" y="2874044"/>
            <a:ext cx="142149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300" b="1" dirty="0">
                <a:solidFill>
                  <a:schemeClr val="bg2"/>
                </a:solidFill>
              </a:rPr>
              <a:t>Work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1A52BB3-E374-D544-903E-E7FAA8209B7A}"/>
              </a:ext>
            </a:extLst>
          </p:cNvPr>
          <p:cNvSpPr txBox="1"/>
          <p:nvPr/>
        </p:nvSpPr>
        <p:spPr>
          <a:xfrm rot="16200000">
            <a:off x="10085135" y="2943292"/>
            <a:ext cx="14214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2"/>
                </a:solidFill>
              </a:rPr>
              <a:t>Related</a:t>
            </a:r>
            <a:endParaRPr lang="en-US" sz="3600" b="1" dirty="0">
              <a:solidFill>
                <a:schemeClr val="bg2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165BA47-04CC-354C-99CC-F03ABB2686C3}"/>
              </a:ext>
            </a:extLst>
          </p:cNvPr>
          <p:cNvSpPr/>
          <p:nvPr/>
        </p:nvSpPr>
        <p:spPr>
          <a:xfrm>
            <a:off x="-1258849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215900" dist="38100" sx="101000" sy="101000" algn="ctr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4C012F41-48D1-DB4C-9A97-2FD733DC5533}"/>
              </a:ext>
            </a:extLst>
          </p:cNvPr>
          <p:cNvSpPr/>
          <p:nvPr/>
        </p:nvSpPr>
        <p:spPr>
          <a:xfrm>
            <a:off x="9976710" y="2217683"/>
            <a:ext cx="956441" cy="1912884"/>
          </a:xfrm>
          <a:custGeom>
            <a:avLst/>
            <a:gdLst>
              <a:gd name="connsiteX0" fmla="*/ 956441 w 956441"/>
              <a:gd name="connsiteY0" fmla="*/ 0 h 1912884"/>
              <a:gd name="connsiteX1" fmla="*/ 956441 w 956441"/>
              <a:gd name="connsiteY1" fmla="*/ 1912884 h 1912884"/>
              <a:gd name="connsiteX2" fmla="*/ 763686 w 956441"/>
              <a:gd name="connsiteY2" fmla="*/ 1893453 h 1912884"/>
              <a:gd name="connsiteX3" fmla="*/ 0 w 956441"/>
              <a:gd name="connsiteY3" fmla="*/ 956442 h 1912884"/>
              <a:gd name="connsiteX4" fmla="*/ 763686 w 956441"/>
              <a:gd name="connsiteY4" fmla="*/ 19432 h 1912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6441" h="1912884">
                <a:moveTo>
                  <a:pt x="956441" y="0"/>
                </a:moveTo>
                <a:lnTo>
                  <a:pt x="956441" y="1912884"/>
                </a:lnTo>
                <a:lnTo>
                  <a:pt x="763686" y="1893453"/>
                </a:lnTo>
                <a:cubicBezTo>
                  <a:pt x="327852" y="1804268"/>
                  <a:pt x="0" y="1418642"/>
                  <a:pt x="0" y="956442"/>
                </a:cubicBezTo>
                <a:cubicBezTo>
                  <a:pt x="0" y="494243"/>
                  <a:pt x="327852" y="108616"/>
                  <a:pt x="763686" y="19432"/>
                </a:cubicBezTo>
                <a:close/>
              </a:path>
            </a:pathLst>
          </a:custGeom>
          <a:solidFill>
            <a:srgbClr val="079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776A283-E975-EC40-9B29-A804862E7753}"/>
              </a:ext>
            </a:extLst>
          </p:cNvPr>
          <p:cNvSpPr txBox="1"/>
          <p:nvPr/>
        </p:nvSpPr>
        <p:spPr>
          <a:xfrm rot="16200000">
            <a:off x="9761122" y="2943293"/>
            <a:ext cx="19128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2"/>
                </a:solidFill>
              </a:rPr>
              <a:t>Architecture</a:t>
            </a:r>
            <a:endParaRPr lang="en-US" sz="2000" b="1" dirty="0">
              <a:solidFill>
                <a:schemeClr val="bg2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8461BAC-93F6-2F4F-853E-5D9E1B4BF8FD}"/>
              </a:ext>
            </a:extLst>
          </p:cNvPr>
          <p:cNvSpPr txBox="1"/>
          <p:nvPr/>
        </p:nvSpPr>
        <p:spPr>
          <a:xfrm rot="16200000">
            <a:off x="9643743" y="2943292"/>
            <a:ext cx="14214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2"/>
                </a:solidFill>
              </a:rPr>
              <a:t>System</a:t>
            </a:r>
            <a:endParaRPr lang="en-US" sz="3600" b="1" dirty="0">
              <a:solidFill>
                <a:schemeClr val="bg2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EA9F46D-9648-0F48-81B1-3286389FD0BF}"/>
              </a:ext>
            </a:extLst>
          </p:cNvPr>
          <p:cNvSpPr/>
          <p:nvPr/>
        </p:nvSpPr>
        <p:spPr>
          <a:xfrm>
            <a:off x="-1631204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215900" dist="38100" sx="101000" sy="101000" algn="ctr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B7EF63C0-FA55-A643-A64B-B173840BFBE2}"/>
              </a:ext>
            </a:extLst>
          </p:cNvPr>
          <p:cNvSpPr/>
          <p:nvPr/>
        </p:nvSpPr>
        <p:spPr>
          <a:xfrm>
            <a:off x="9604355" y="2217683"/>
            <a:ext cx="956441" cy="1912884"/>
          </a:xfrm>
          <a:custGeom>
            <a:avLst/>
            <a:gdLst>
              <a:gd name="connsiteX0" fmla="*/ 956441 w 956441"/>
              <a:gd name="connsiteY0" fmla="*/ 0 h 1912884"/>
              <a:gd name="connsiteX1" fmla="*/ 956441 w 956441"/>
              <a:gd name="connsiteY1" fmla="*/ 1912884 h 1912884"/>
              <a:gd name="connsiteX2" fmla="*/ 763686 w 956441"/>
              <a:gd name="connsiteY2" fmla="*/ 1893453 h 1912884"/>
              <a:gd name="connsiteX3" fmla="*/ 0 w 956441"/>
              <a:gd name="connsiteY3" fmla="*/ 956442 h 1912884"/>
              <a:gd name="connsiteX4" fmla="*/ 763686 w 956441"/>
              <a:gd name="connsiteY4" fmla="*/ 19432 h 1912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6441" h="1912884">
                <a:moveTo>
                  <a:pt x="956441" y="0"/>
                </a:moveTo>
                <a:lnTo>
                  <a:pt x="956441" y="1912884"/>
                </a:lnTo>
                <a:lnTo>
                  <a:pt x="763686" y="1893453"/>
                </a:lnTo>
                <a:cubicBezTo>
                  <a:pt x="327852" y="1804268"/>
                  <a:pt x="0" y="1418642"/>
                  <a:pt x="0" y="956442"/>
                </a:cubicBezTo>
                <a:cubicBezTo>
                  <a:pt x="0" y="494243"/>
                  <a:pt x="327852" y="108616"/>
                  <a:pt x="763686" y="19432"/>
                </a:cubicBezTo>
                <a:close/>
              </a:path>
            </a:pathLst>
          </a:custGeom>
          <a:solidFill>
            <a:srgbClr val="00C9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8799586-3566-1242-A2D5-77965710CEC1}"/>
              </a:ext>
            </a:extLst>
          </p:cNvPr>
          <p:cNvSpPr txBox="1"/>
          <p:nvPr/>
        </p:nvSpPr>
        <p:spPr>
          <a:xfrm rot="16200000">
            <a:off x="9128016" y="2912516"/>
            <a:ext cx="24074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2"/>
                </a:solidFill>
              </a:rPr>
              <a:t>Algorithm</a:t>
            </a:r>
            <a:endParaRPr lang="en-US" sz="2400" b="1" dirty="0">
              <a:solidFill>
                <a:schemeClr val="bg2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FD66313-F474-A643-8BC6-0230ACB5469D}"/>
              </a:ext>
            </a:extLst>
          </p:cNvPr>
          <p:cNvSpPr/>
          <p:nvPr/>
        </p:nvSpPr>
        <p:spPr>
          <a:xfrm>
            <a:off x="-10872697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215900" dist="38100" sx="101000" sy="101000" algn="ctr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24" name="Freeform 23">
            <a:extLst>
              <a:ext uri="{FF2B5EF4-FFF2-40B4-BE49-F238E27FC236}">
                <a16:creationId xmlns:a16="http://schemas.microsoft.com/office/drawing/2014/main" id="{0CDEF6F9-8829-F046-9C51-5257744C2786}"/>
              </a:ext>
            </a:extLst>
          </p:cNvPr>
          <p:cNvSpPr/>
          <p:nvPr/>
        </p:nvSpPr>
        <p:spPr>
          <a:xfrm>
            <a:off x="362862" y="2217683"/>
            <a:ext cx="956441" cy="1912884"/>
          </a:xfrm>
          <a:custGeom>
            <a:avLst/>
            <a:gdLst>
              <a:gd name="connsiteX0" fmla="*/ 956441 w 956441"/>
              <a:gd name="connsiteY0" fmla="*/ 0 h 1912884"/>
              <a:gd name="connsiteX1" fmla="*/ 956441 w 956441"/>
              <a:gd name="connsiteY1" fmla="*/ 1912884 h 1912884"/>
              <a:gd name="connsiteX2" fmla="*/ 763686 w 956441"/>
              <a:gd name="connsiteY2" fmla="*/ 1893453 h 1912884"/>
              <a:gd name="connsiteX3" fmla="*/ 0 w 956441"/>
              <a:gd name="connsiteY3" fmla="*/ 956442 h 1912884"/>
              <a:gd name="connsiteX4" fmla="*/ 763686 w 956441"/>
              <a:gd name="connsiteY4" fmla="*/ 19432 h 1912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6441" h="1912884">
                <a:moveTo>
                  <a:pt x="956441" y="0"/>
                </a:moveTo>
                <a:lnTo>
                  <a:pt x="956441" y="1912884"/>
                </a:lnTo>
                <a:lnTo>
                  <a:pt x="763686" y="1893453"/>
                </a:lnTo>
                <a:cubicBezTo>
                  <a:pt x="327852" y="1804268"/>
                  <a:pt x="0" y="1418642"/>
                  <a:pt x="0" y="956442"/>
                </a:cubicBezTo>
                <a:cubicBezTo>
                  <a:pt x="0" y="494243"/>
                  <a:pt x="327852" y="108616"/>
                  <a:pt x="763686" y="19432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3D918F0-46F0-3C4F-B286-F691750BECB1}"/>
              </a:ext>
            </a:extLst>
          </p:cNvPr>
          <p:cNvSpPr txBox="1"/>
          <p:nvPr/>
        </p:nvSpPr>
        <p:spPr>
          <a:xfrm rot="16200000">
            <a:off x="-100030" y="2912516"/>
            <a:ext cx="24074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2"/>
                </a:solidFill>
              </a:rPr>
              <a:t>&amp; Risk</a:t>
            </a:r>
            <a:endParaRPr lang="en-US" sz="2400" b="1" dirty="0">
              <a:solidFill>
                <a:schemeClr val="bg2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3586FAD-54E2-2140-A9D1-A30A93032A82}"/>
              </a:ext>
            </a:extLst>
          </p:cNvPr>
          <p:cNvSpPr txBox="1"/>
          <p:nvPr/>
        </p:nvSpPr>
        <p:spPr>
          <a:xfrm rot="16200000">
            <a:off x="29895" y="2974069"/>
            <a:ext cx="14214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2"/>
                </a:solidFill>
              </a:rPr>
              <a:t>Challenge</a:t>
            </a:r>
            <a:endParaRPr lang="en-US" sz="3600" b="1" dirty="0">
              <a:solidFill>
                <a:schemeClr val="bg2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64BA51A-D100-804E-9461-B229C6C9384D}"/>
              </a:ext>
            </a:extLst>
          </p:cNvPr>
          <p:cNvSpPr/>
          <p:nvPr/>
        </p:nvSpPr>
        <p:spPr>
          <a:xfrm>
            <a:off x="-11314594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215900" dist="38100" sx="101000" sy="101000" algn="ctr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6627FAED-A86E-8A40-B563-BADCC31BB943}"/>
              </a:ext>
            </a:extLst>
          </p:cNvPr>
          <p:cNvSpPr/>
          <p:nvPr/>
        </p:nvSpPr>
        <p:spPr>
          <a:xfrm>
            <a:off x="-79035" y="2217683"/>
            <a:ext cx="956441" cy="1912884"/>
          </a:xfrm>
          <a:custGeom>
            <a:avLst/>
            <a:gdLst>
              <a:gd name="connsiteX0" fmla="*/ 956441 w 956441"/>
              <a:gd name="connsiteY0" fmla="*/ 0 h 1912884"/>
              <a:gd name="connsiteX1" fmla="*/ 956441 w 956441"/>
              <a:gd name="connsiteY1" fmla="*/ 1912884 h 1912884"/>
              <a:gd name="connsiteX2" fmla="*/ 763686 w 956441"/>
              <a:gd name="connsiteY2" fmla="*/ 1893453 h 1912884"/>
              <a:gd name="connsiteX3" fmla="*/ 0 w 956441"/>
              <a:gd name="connsiteY3" fmla="*/ 956442 h 1912884"/>
              <a:gd name="connsiteX4" fmla="*/ 763686 w 956441"/>
              <a:gd name="connsiteY4" fmla="*/ 19432 h 1912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6441" h="1912884">
                <a:moveTo>
                  <a:pt x="956441" y="0"/>
                </a:moveTo>
                <a:lnTo>
                  <a:pt x="956441" y="1912884"/>
                </a:lnTo>
                <a:lnTo>
                  <a:pt x="763686" y="1893453"/>
                </a:lnTo>
                <a:cubicBezTo>
                  <a:pt x="327852" y="1804268"/>
                  <a:pt x="0" y="1418642"/>
                  <a:pt x="0" y="956442"/>
                </a:cubicBezTo>
                <a:cubicBezTo>
                  <a:pt x="0" y="494243"/>
                  <a:pt x="327852" y="108616"/>
                  <a:pt x="763686" y="19432"/>
                </a:cubicBezTo>
                <a:close/>
              </a:path>
            </a:pathLst>
          </a:custGeom>
          <a:solidFill>
            <a:srgbClr val="6D8E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6559A9F-CAF8-1D42-A31A-AAF6D3117822}"/>
              </a:ext>
            </a:extLst>
          </p:cNvPr>
          <p:cNvSpPr txBox="1"/>
          <p:nvPr/>
        </p:nvSpPr>
        <p:spPr>
          <a:xfrm rot="16200000">
            <a:off x="-447797" y="2912514"/>
            <a:ext cx="22461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2"/>
                </a:solidFill>
              </a:rPr>
              <a:t>Conclusion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F04CF2E-9F0D-E544-8FAC-487EFE645213}"/>
              </a:ext>
            </a:extLst>
          </p:cNvPr>
          <p:cNvSpPr/>
          <p:nvPr/>
        </p:nvSpPr>
        <p:spPr>
          <a:xfrm>
            <a:off x="-11788662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215900" dist="38100" sx="101000" sy="101000" algn="ctr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37" name="Freeform 36">
            <a:extLst>
              <a:ext uri="{FF2B5EF4-FFF2-40B4-BE49-F238E27FC236}">
                <a16:creationId xmlns:a16="http://schemas.microsoft.com/office/drawing/2014/main" id="{603B975D-BC4E-1E40-90E3-4064D8183495}"/>
              </a:ext>
            </a:extLst>
          </p:cNvPr>
          <p:cNvSpPr/>
          <p:nvPr/>
        </p:nvSpPr>
        <p:spPr>
          <a:xfrm>
            <a:off x="-553103" y="2217683"/>
            <a:ext cx="956441" cy="1912884"/>
          </a:xfrm>
          <a:custGeom>
            <a:avLst/>
            <a:gdLst>
              <a:gd name="connsiteX0" fmla="*/ 956441 w 956441"/>
              <a:gd name="connsiteY0" fmla="*/ 0 h 1912884"/>
              <a:gd name="connsiteX1" fmla="*/ 956441 w 956441"/>
              <a:gd name="connsiteY1" fmla="*/ 1912884 h 1912884"/>
              <a:gd name="connsiteX2" fmla="*/ 763686 w 956441"/>
              <a:gd name="connsiteY2" fmla="*/ 1893453 h 1912884"/>
              <a:gd name="connsiteX3" fmla="*/ 0 w 956441"/>
              <a:gd name="connsiteY3" fmla="*/ 956442 h 1912884"/>
              <a:gd name="connsiteX4" fmla="*/ 763686 w 956441"/>
              <a:gd name="connsiteY4" fmla="*/ 19432 h 1912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6441" h="1912884">
                <a:moveTo>
                  <a:pt x="956441" y="0"/>
                </a:moveTo>
                <a:lnTo>
                  <a:pt x="956441" y="1912884"/>
                </a:lnTo>
                <a:lnTo>
                  <a:pt x="763686" y="1893453"/>
                </a:lnTo>
                <a:cubicBezTo>
                  <a:pt x="327852" y="1804268"/>
                  <a:pt x="0" y="1418642"/>
                  <a:pt x="0" y="956442"/>
                </a:cubicBezTo>
                <a:cubicBezTo>
                  <a:pt x="0" y="494243"/>
                  <a:pt x="327852" y="108616"/>
                  <a:pt x="763686" y="19432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1082D71-9809-E446-8DCF-AA59F2CCC8D4}"/>
              </a:ext>
            </a:extLst>
          </p:cNvPr>
          <p:cNvSpPr txBox="1"/>
          <p:nvPr/>
        </p:nvSpPr>
        <p:spPr>
          <a:xfrm rot="16200000">
            <a:off x="-536447" y="2881737"/>
            <a:ext cx="14214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2"/>
                </a:solidFill>
              </a:rPr>
              <a:t>Q </a:t>
            </a:r>
            <a:r>
              <a:rPr lang="en-US" sz="2400" b="1" dirty="0">
                <a:solidFill>
                  <a:schemeClr val="bg2"/>
                </a:solidFill>
              </a:rPr>
              <a:t>&amp; </a:t>
            </a:r>
            <a:r>
              <a:rPr lang="en-US" sz="3200" b="1" dirty="0">
                <a:solidFill>
                  <a:schemeClr val="bg2"/>
                </a:solidFill>
              </a:rPr>
              <a:t>A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8CE7D4F-14F4-9D49-BC71-12D7B75897D8}"/>
              </a:ext>
            </a:extLst>
          </p:cNvPr>
          <p:cNvSpPr/>
          <p:nvPr/>
        </p:nvSpPr>
        <p:spPr>
          <a:xfrm>
            <a:off x="2055226" y="2545631"/>
            <a:ext cx="160813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b="1" dirty="0">
                <a:solidFill>
                  <a:srgbClr val="FF5969"/>
                </a:solidFill>
                <a:latin typeface="Tw Cen MT" panose="020B0602020104020603" pitchFamily="34" charset="0"/>
              </a:rPr>
              <a:t>PENDING</a:t>
            </a: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17D3F416-8FC0-A040-98AF-C6066ADDC6B0}"/>
              </a:ext>
            </a:extLst>
          </p:cNvPr>
          <p:cNvSpPr/>
          <p:nvPr/>
        </p:nvSpPr>
        <p:spPr>
          <a:xfrm>
            <a:off x="6116402" y="2545631"/>
            <a:ext cx="203132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b="1" dirty="0">
                <a:solidFill>
                  <a:srgbClr val="079183"/>
                </a:solidFill>
                <a:latin typeface="Tw Cen MT" panose="020B0602020104020603" pitchFamily="34" charset="0"/>
              </a:rPr>
              <a:t>COMPLETED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182726D-4144-A749-9C65-D5449C37C0F4}"/>
              </a:ext>
            </a:extLst>
          </p:cNvPr>
          <p:cNvSpPr/>
          <p:nvPr/>
        </p:nvSpPr>
        <p:spPr>
          <a:xfrm>
            <a:off x="1781444" y="2956434"/>
            <a:ext cx="362486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B4459"/>
                </a:solidFill>
                <a:latin typeface="Tw Cen MT" panose="020B0602020104020603" pitchFamily="34" charset="0"/>
              </a:rPr>
              <a:t>Dialogue State Manager </a:t>
            </a:r>
            <a:br>
              <a:rPr lang="en-US" sz="2000" dirty="0">
                <a:solidFill>
                  <a:srgbClr val="FB4459"/>
                </a:solidFill>
                <a:latin typeface="Tw Cen MT" panose="020B0602020104020603" pitchFamily="34" charset="0"/>
              </a:rPr>
            </a:br>
            <a:r>
              <a:rPr lang="en-US" sz="2000" dirty="0">
                <a:solidFill>
                  <a:srgbClr val="FB4459"/>
                </a:solidFill>
                <a:latin typeface="Tw Cen MT" panose="020B0602020104020603" pitchFamily="34" charset="0"/>
              </a:rPr>
              <a:t>(further feature)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B4459"/>
                </a:solidFill>
                <a:latin typeface="Tw Cen MT" panose="020B0602020104020603" pitchFamily="34" charset="0"/>
              </a:rPr>
              <a:t>Personalized recommendations</a:t>
            </a: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D11A6FBA-4B83-934D-9003-1239DB42371D}"/>
              </a:ext>
            </a:extLst>
          </p:cNvPr>
          <p:cNvSpPr/>
          <p:nvPr/>
        </p:nvSpPr>
        <p:spPr>
          <a:xfrm>
            <a:off x="5839515" y="2954458"/>
            <a:ext cx="4121036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79183"/>
                </a:solidFill>
                <a:latin typeface="Tw Cen MT" panose="020B0602020104020603" pitchFamily="34" charset="0"/>
              </a:rPr>
              <a:t>Resume Parsing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79183"/>
                </a:solidFill>
                <a:latin typeface="Tw Cen MT" panose="020B0602020104020603" pitchFamily="34" charset="0"/>
              </a:rPr>
              <a:t>Dialogue State Manager (basic)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79183"/>
                </a:solidFill>
                <a:latin typeface="Tw Cen MT" panose="020B0602020104020603" pitchFamily="34" charset="0"/>
              </a:rPr>
              <a:t>Text-to-Speech (TTS)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79183"/>
                </a:solidFill>
                <a:latin typeface="Tw Cen MT" panose="020B0602020104020603" pitchFamily="34" charset="0"/>
              </a:rPr>
              <a:t>Automatic Speech Recognition (ASR)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79183"/>
                </a:solidFill>
                <a:latin typeface="Tw Cen MT" panose="020B0602020104020603" pitchFamily="34" charset="0"/>
              </a:rPr>
              <a:t>Data &amp; Algorithms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1DAA89C0-2F40-EB47-AEF6-AA585E7E15A9}"/>
              </a:ext>
            </a:extLst>
          </p:cNvPr>
          <p:cNvSpPr txBox="1"/>
          <p:nvPr/>
        </p:nvSpPr>
        <p:spPr>
          <a:xfrm>
            <a:off x="1823288" y="142847"/>
            <a:ext cx="749884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dirty="0">
                <a:solidFill>
                  <a:srgbClr val="FF5969"/>
                </a:solidFill>
                <a:latin typeface="Tw Cen MT" panose="020B0602020104020603" pitchFamily="34" charset="0"/>
              </a:rPr>
              <a:t>Algorithm</a:t>
            </a: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1577F71D-4310-4D47-A619-81A7A5C0A87F}"/>
              </a:ext>
            </a:extLst>
          </p:cNvPr>
          <p:cNvSpPr txBox="1"/>
          <p:nvPr/>
        </p:nvSpPr>
        <p:spPr>
          <a:xfrm>
            <a:off x="2007587" y="1726440"/>
            <a:ext cx="7108850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100" dirty="0">
                <a:solidFill>
                  <a:srgbClr val="52CBBE"/>
                </a:solidFill>
                <a:latin typeface="Tw Cen MT" panose="020B0602020104020603" pitchFamily="34" charset="0"/>
              </a:rPr>
              <a:t>Pending work &amp; Task completed</a:t>
            </a:r>
          </a:p>
        </p:txBody>
      </p:sp>
    </p:spTree>
    <p:extLst>
      <p:ext uri="{BB962C8B-B14F-4D97-AF65-F5344CB8AC3E}">
        <p14:creationId xmlns:p14="http://schemas.microsoft.com/office/powerpoint/2010/main" val="39569236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7003336-0F84-8A42-BFC5-679F9FF70B4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215900" dist="38100" sx="101000" sy="101000" algn="ctr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8D0750F1-F720-E240-9C7C-0454730C1A55}"/>
              </a:ext>
            </a:extLst>
          </p:cNvPr>
          <p:cNvSpPr/>
          <p:nvPr/>
        </p:nvSpPr>
        <p:spPr>
          <a:xfrm>
            <a:off x="11235559" y="2217683"/>
            <a:ext cx="956441" cy="1912884"/>
          </a:xfrm>
          <a:custGeom>
            <a:avLst/>
            <a:gdLst>
              <a:gd name="connsiteX0" fmla="*/ 956441 w 956441"/>
              <a:gd name="connsiteY0" fmla="*/ 0 h 1912884"/>
              <a:gd name="connsiteX1" fmla="*/ 956441 w 956441"/>
              <a:gd name="connsiteY1" fmla="*/ 1912884 h 1912884"/>
              <a:gd name="connsiteX2" fmla="*/ 763686 w 956441"/>
              <a:gd name="connsiteY2" fmla="*/ 1893453 h 1912884"/>
              <a:gd name="connsiteX3" fmla="*/ 0 w 956441"/>
              <a:gd name="connsiteY3" fmla="*/ 956442 h 1912884"/>
              <a:gd name="connsiteX4" fmla="*/ 763686 w 956441"/>
              <a:gd name="connsiteY4" fmla="*/ 19432 h 1912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6441" h="1912884">
                <a:moveTo>
                  <a:pt x="956441" y="0"/>
                </a:moveTo>
                <a:lnTo>
                  <a:pt x="956441" y="1912884"/>
                </a:lnTo>
                <a:lnTo>
                  <a:pt x="763686" y="1893453"/>
                </a:lnTo>
                <a:cubicBezTo>
                  <a:pt x="327852" y="1804268"/>
                  <a:pt x="0" y="1418642"/>
                  <a:pt x="0" y="956442"/>
                </a:cubicBezTo>
                <a:cubicBezTo>
                  <a:pt x="0" y="494243"/>
                  <a:pt x="327852" y="108616"/>
                  <a:pt x="763686" y="19432"/>
                </a:cubicBez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79584B-E5FE-7C48-940B-B36084AE0978}"/>
              </a:ext>
            </a:extLst>
          </p:cNvPr>
          <p:cNvSpPr txBox="1"/>
          <p:nvPr/>
        </p:nvSpPr>
        <p:spPr>
          <a:xfrm rot="16200000">
            <a:off x="11212282" y="2850959"/>
            <a:ext cx="14214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2"/>
                </a:solidFill>
              </a:rPr>
              <a:t>Team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B2A5AC7-85AD-7845-A342-830B01F3147D}"/>
              </a:ext>
            </a:extLst>
          </p:cNvPr>
          <p:cNvSpPr/>
          <p:nvPr/>
        </p:nvSpPr>
        <p:spPr>
          <a:xfrm>
            <a:off x="-45099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215900" dist="38100" sx="101000" sy="101000" algn="ctr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9E256238-9C98-C04F-8A04-D9771C30FB86}"/>
              </a:ext>
            </a:extLst>
          </p:cNvPr>
          <p:cNvSpPr/>
          <p:nvPr/>
        </p:nvSpPr>
        <p:spPr>
          <a:xfrm>
            <a:off x="10784569" y="2217683"/>
            <a:ext cx="956441" cy="1912884"/>
          </a:xfrm>
          <a:custGeom>
            <a:avLst/>
            <a:gdLst>
              <a:gd name="connsiteX0" fmla="*/ 956441 w 956441"/>
              <a:gd name="connsiteY0" fmla="*/ 0 h 1912884"/>
              <a:gd name="connsiteX1" fmla="*/ 956441 w 956441"/>
              <a:gd name="connsiteY1" fmla="*/ 1912884 h 1912884"/>
              <a:gd name="connsiteX2" fmla="*/ 763686 w 956441"/>
              <a:gd name="connsiteY2" fmla="*/ 1893453 h 1912884"/>
              <a:gd name="connsiteX3" fmla="*/ 0 w 956441"/>
              <a:gd name="connsiteY3" fmla="*/ 956442 h 1912884"/>
              <a:gd name="connsiteX4" fmla="*/ 763686 w 956441"/>
              <a:gd name="connsiteY4" fmla="*/ 19432 h 1912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6441" h="1912884">
                <a:moveTo>
                  <a:pt x="956441" y="0"/>
                </a:moveTo>
                <a:lnTo>
                  <a:pt x="956441" y="1912884"/>
                </a:lnTo>
                <a:lnTo>
                  <a:pt x="763686" y="1893453"/>
                </a:lnTo>
                <a:cubicBezTo>
                  <a:pt x="327852" y="1804268"/>
                  <a:pt x="0" y="1418642"/>
                  <a:pt x="0" y="956442"/>
                </a:cubicBezTo>
                <a:cubicBezTo>
                  <a:pt x="0" y="494243"/>
                  <a:pt x="327852" y="108616"/>
                  <a:pt x="763686" y="19432"/>
                </a:cubicBezTo>
                <a:close/>
              </a:path>
            </a:pathLst>
          </a:custGeom>
          <a:solidFill>
            <a:srgbClr val="FB44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E52F14-1A79-1845-A840-D29E1C820395}"/>
              </a:ext>
            </a:extLst>
          </p:cNvPr>
          <p:cNvSpPr txBox="1"/>
          <p:nvPr/>
        </p:nvSpPr>
        <p:spPr>
          <a:xfrm rot="16200000">
            <a:off x="10652099" y="2881736"/>
            <a:ext cx="17197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2"/>
                </a:solidFill>
              </a:rPr>
              <a:t>Problem</a:t>
            </a:r>
            <a:endParaRPr lang="en-US" sz="3600" b="1" dirty="0">
              <a:solidFill>
                <a:schemeClr val="bg2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6C963C4-F52B-124B-B595-0D75D664A05B}"/>
              </a:ext>
            </a:extLst>
          </p:cNvPr>
          <p:cNvSpPr/>
          <p:nvPr/>
        </p:nvSpPr>
        <p:spPr>
          <a:xfrm>
            <a:off x="-845167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215900" dist="38100" sx="101000" sy="101000" algn="ctr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C3088E33-A1CB-5E42-AB9C-5E358A1461E5}"/>
              </a:ext>
            </a:extLst>
          </p:cNvPr>
          <p:cNvSpPr/>
          <p:nvPr/>
        </p:nvSpPr>
        <p:spPr>
          <a:xfrm>
            <a:off x="10390392" y="2217683"/>
            <a:ext cx="956441" cy="1912884"/>
          </a:xfrm>
          <a:custGeom>
            <a:avLst/>
            <a:gdLst>
              <a:gd name="connsiteX0" fmla="*/ 956441 w 956441"/>
              <a:gd name="connsiteY0" fmla="*/ 0 h 1912884"/>
              <a:gd name="connsiteX1" fmla="*/ 956441 w 956441"/>
              <a:gd name="connsiteY1" fmla="*/ 1912884 h 1912884"/>
              <a:gd name="connsiteX2" fmla="*/ 763686 w 956441"/>
              <a:gd name="connsiteY2" fmla="*/ 1893453 h 1912884"/>
              <a:gd name="connsiteX3" fmla="*/ 0 w 956441"/>
              <a:gd name="connsiteY3" fmla="*/ 956442 h 1912884"/>
              <a:gd name="connsiteX4" fmla="*/ 763686 w 956441"/>
              <a:gd name="connsiteY4" fmla="*/ 19432 h 1912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6441" h="1912884">
                <a:moveTo>
                  <a:pt x="956441" y="0"/>
                </a:moveTo>
                <a:lnTo>
                  <a:pt x="956441" y="1912884"/>
                </a:lnTo>
                <a:lnTo>
                  <a:pt x="763686" y="1893453"/>
                </a:lnTo>
                <a:cubicBezTo>
                  <a:pt x="327852" y="1804268"/>
                  <a:pt x="0" y="1418642"/>
                  <a:pt x="0" y="956442"/>
                </a:cubicBezTo>
                <a:cubicBezTo>
                  <a:pt x="0" y="494243"/>
                  <a:pt x="327852" y="108616"/>
                  <a:pt x="763686" y="19432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F98315E-DA92-A847-A5BB-0FA2CD482BC7}"/>
              </a:ext>
            </a:extLst>
          </p:cNvPr>
          <p:cNvSpPr txBox="1"/>
          <p:nvPr/>
        </p:nvSpPr>
        <p:spPr>
          <a:xfrm rot="16200000">
            <a:off x="10407048" y="2874044"/>
            <a:ext cx="142149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300" b="1" dirty="0">
                <a:solidFill>
                  <a:schemeClr val="bg2"/>
                </a:solidFill>
              </a:rPr>
              <a:t>Work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1A52BB3-E374-D544-903E-E7FAA8209B7A}"/>
              </a:ext>
            </a:extLst>
          </p:cNvPr>
          <p:cNvSpPr txBox="1"/>
          <p:nvPr/>
        </p:nvSpPr>
        <p:spPr>
          <a:xfrm rot="16200000">
            <a:off x="10085135" y="2943292"/>
            <a:ext cx="14214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2"/>
                </a:solidFill>
              </a:rPr>
              <a:t>Related</a:t>
            </a:r>
            <a:endParaRPr lang="en-US" sz="3600" b="1" dirty="0">
              <a:solidFill>
                <a:schemeClr val="bg2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165BA47-04CC-354C-99CC-F03ABB2686C3}"/>
              </a:ext>
            </a:extLst>
          </p:cNvPr>
          <p:cNvSpPr/>
          <p:nvPr/>
        </p:nvSpPr>
        <p:spPr>
          <a:xfrm>
            <a:off x="-1258849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215900" dist="38100" sx="101000" sy="101000" algn="ctr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4C012F41-48D1-DB4C-9A97-2FD733DC5533}"/>
              </a:ext>
            </a:extLst>
          </p:cNvPr>
          <p:cNvSpPr/>
          <p:nvPr/>
        </p:nvSpPr>
        <p:spPr>
          <a:xfrm>
            <a:off x="9976710" y="2217683"/>
            <a:ext cx="956441" cy="1912884"/>
          </a:xfrm>
          <a:custGeom>
            <a:avLst/>
            <a:gdLst>
              <a:gd name="connsiteX0" fmla="*/ 956441 w 956441"/>
              <a:gd name="connsiteY0" fmla="*/ 0 h 1912884"/>
              <a:gd name="connsiteX1" fmla="*/ 956441 w 956441"/>
              <a:gd name="connsiteY1" fmla="*/ 1912884 h 1912884"/>
              <a:gd name="connsiteX2" fmla="*/ 763686 w 956441"/>
              <a:gd name="connsiteY2" fmla="*/ 1893453 h 1912884"/>
              <a:gd name="connsiteX3" fmla="*/ 0 w 956441"/>
              <a:gd name="connsiteY3" fmla="*/ 956442 h 1912884"/>
              <a:gd name="connsiteX4" fmla="*/ 763686 w 956441"/>
              <a:gd name="connsiteY4" fmla="*/ 19432 h 1912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6441" h="1912884">
                <a:moveTo>
                  <a:pt x="956441" y="0"/>
                </a:moveTo>
                <a:lnTo>
                  <a:pt x="956441" y="1912884"/>
                </a:lnTo>
                <a:lnTo>
                  <a:pt x="763686" y="1893453"/>
                </a:lnTo>
                <a:cubicBezTo>
                  <a:pt x="327852" y="1804268"/>
                  <a:pt x="0" y="1418642"/>
                  <a:pt x="0" y="956442"/>
                </a:cubicBezTo>
                <a:cubicBezTo>
                  <a:pt x="0" y="494243"/>
                  <a:pt x="327852" y="108616"/>
                  <a:pt x="763686" y="19432"/>
                </a:cubicBezTo>
                <a:close/>
              </a:path>
            </a:pathLst>
          </a:custGeom>
          <a:solidFill>
            <a:srgbClr val="079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776A283-E975-EC40-9B29-A804862E7753}"/>
              </a:ext>
            </a:extLst>
          </p:cNvPr>
          <p:cNvSpPr txBox="1"/>
          <p:nvPr/>
        </p:nvSpPr>
        <p:spPr>
          <a:xfrm rot="16200000">
            <a:off x="9761122" y="2943293"/>
            <a:ext cx="19128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2"/>
                </a:solidFill>
              </a:rPr>
              <a:t>Architecture</a:t>
            </a:r>
            <a:endParaRPr lang="en-US" sz="2000" b="1" dirty="0">
              <a:solidFill>
                <a:schemeClr val="bg2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8461BAC-93F6-2F4F-853E-5D9E1B4BF8FD}"/>
              </a:ext>
            </a:extLst>
          </p:cNvPr>
          <p:cNvSpPr txBox="1"/>
          <p:nvPr/>
        </p:nvSpPr>
        <p:spPr>
          <a:xfrm rot="16200000">
            <a:off x="9643743" y="2943292"/>
            <a:ext cx="14214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2"/>
                </a:solidFill>
              </a:rPr>
              <a:t>System</a:t>
            </a:r>
            <a:endParaRPr lang="en-US" sz="3600" b="1" dirty="0">
              <a:solidFill>
                <a:schemeClr val="bg2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EA9F46D-9648-0F48-81B1-3286389FD0BF}"/>
              </a:ext>
            </a:extLst>
          </p:cNvPr>
          <p:cNvSpPr/>
          <p:nvPr/>
        </p:nvSpPr>
        <p:spPr>
          <a:xfrm>
            <a:off x="-1645477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215900" dist="38100" sx="101000" sy="101000" algn="ctr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B7EF63C0-FA55-A643-A64B-B173840BFBE2}"/>
              </a:ext>
            </a:extLst>
          </p:cNvPr>
          <p:cNvSpPr/>
          <p:nvPr/>
        </p:nvSpPr>
        <p:spPr>
          <a:xfrm>
            <a:off x="9590082" y="2217683"/>
            <a:ext cx="956441" cy="1912884"/>
          </a:xfrm>
          <a:custGeom>
            <a:avLst/>
            <a:gdLst>
              <a:gd name="connsiteX0" fmla="*/ 956441 w 956441"/>
              <a:gd name="connsiteY0" fmla="*/ 0 h 1912884"/>
              <a:gd name="connsiteX1" fmla="*/ 956441 w 956441"/>
              <a:gd name="connsiteY1" fmla="*/ 1912884 h 1912884"/>
              <a:gd name="connsiteX2" fmla="*/ 763686 w 956441"/>
              <a:gd name="connsiteY2" fmla="*/ 1893453 h 1912884"/>
              <a:gd name="connsiteX3" fmla="*/ 0 w 956441"/>
              <a:gd name="connsiteY3" fmla="*/ 956442 h 1912884"/>
              <a:gd name="connsiteX4" fmla="*/ 763686 w 956441"/>
              <a:gd name="connsiteY4" fmla="*/ 19432 h 1912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6441" h="1912884">
                <a:moveTo>
                  <a:pt x="956441" y="0"/>
                </a:moveTo>
                <a:lnTo>
                  <a:pt x="956441" y="1912884"/>
                </a:lnTo>
                <a:lnTo>
                  <a:pt x="763686" y="1893453"/>
                </a:lnTo>
                <a:cubicBezTo>
                  <a:pt x="327852" y="1804268"/>
                  <a:pt x="0" y="1418642"/>
                  <a:pt x="0" y="956442"/>
                </a:cubicBezTo>
                <a:cubicBezTo>
                  <a:pt x="0" y="494243"/>
                  <a:pt x="327852" y="108616"/>
                  <a:pt x="763686" y="19432"/>
                </a:cubicBezTo>
                <a:close/>
              </a:path>
            </a:pathLst>
          </a:custGeom>
          <a:solidFill>
            <a:srgbClr val="00C9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8799586-3566-1242-A2D5-77965710CEC1}"/>
              </a:ext>
            </a:extLst>
          </p:cNvPr>
          <p:cNvSpPr txBox="1"/>
          <p:nvPr/>
        </p:nvSpPr>
        <p:spPr>
          <a:xfrm rot="16200000">
            <a:off x="9457608" y="2912516"/>
            <a:ext cx="17197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2"/>
                </a:solidFill>
              </a:rPr>
              <a:t>Algorithm</a:t>
            </a:r>
            <a:endParaRPr lang="en-US" sz="2400" b="1" dirty="0">
              <a:solidFill>
                <a:schemeClr val="bg2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FD66313-F474-A643-8BC6-0230ACB5469D}"/>
              </a:ext>
            </a:extLst>
          </p:cNvPr>
          <p:cNvSpPr/>
          <p:nvPr/>
        </p:nvSpPr>
        <p:spPr>
          <a:xfrm>
            <a:off x="-2028496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215900" dist="38100" sx="101000" sy="101000" algn="ctr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24" name="Freeform 23">
            <a:extLst>
              <a:ext uri="{FF2B5EF4-FFF2-40B4-BE49-F238E27FC236}">
                <a16:creationId xmlns:a16="http://schemas.microsoft.com/office/drawing/2014/main" id="{0CDEF6F9-8829-F046-9C51-5257744C2786}"/>
              </a:ext>
            </a:extLst>
          </p:cNvPr>
          <p:cNvSpPr/>
          <p:nvPr/>
        </p:nvSpPr>
        <p:spPr>
          <a:xfrm>
            <a:off x="9207063" y="2217683"/>
            <a:ext cx="956441" cy="1912884"/>
          </a:xfrm>
          <a:custGeom>
            <a:avLst/>
            <a:gdLst>
              <a:gd name="connsiteX0" fmla="*/ 956441 w 956441"/>
              <a:gd name="connsiteY0" fmla="*/ 0 h 1912884"/>
              <a:gd name="connsiteX1" fmla="*/ 956441 w 956441"/>
              <a:gd name="connsiteY1" fmla="*/ 1912884 h 1912884"/>
              <a:gd name="connsiteX2" fmla="*/ 763686 w 956441"/>
              <a:gd name="connsiteY2" fmla="*/ 1893453 h 1912884"/>
              <a:gd name="connsiteX3" fmla="*/ 0 w 956441"/>
              <a:gd name="connsiteY3" fmla="*/ 956442 h 1912884"/>
              <a:gd name="connsiteX4" fmla="*/ 763686 w 956441"/>
              <a:gd name="connsiteY4" fmla="*/ 19432 h 1912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6441" h="1912884">
                <a:moveTo>
                  <a:pt x="956441" y="0"/>
                </a:moveTo>
                <a:lnTo>
                  <a:pt x="956441" y="1912884"/>
                </a:lnTo>
                <a:lnTo>
                  <a:pt x="763686" y="1893453"/>
                </a:lnTo>
                <a:cubicBezTo>
                  <a:pt x="327852" y="1804268"/>
                  <a:pt x="0" y="1418642"/>
                  <a:pt x="0" y="956442"/>
                </a:cubicBezTo>
                <a:cubicBezTo>
                  <a:pt x="0" y="494243"/>
                  <a:pt x="327852" y="108616"/>
                  <a:pt x="763686" y="19432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3D918F0-46F0-3C4F-B286-F691750BECB1}"/>
              </a:ext>
            </a:extLst>
          </p:cNvPr>
          <p:cNvSpPr txBox="1"/>
          <p:nvPr/>
        </p:nvSpPr>
        <p:spPr>
          <a:xfrm rot="16200000">
            <a:off x="8744171" y="2912516"/>
            <a:ext cx="24074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2"/>
                </a:solidFill>
              </a:rPr>
              <a:t>&amp; Risk</a:t>
            </a:r>
            <a:endParaRPr lang="en-US" sz="2400" b="1" dirty="0">
              <a:solidFill>
                <a:schemeClr val="bg2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3586FAD-54E2-2140-A9D1-A30A93032A82}"/>
              </a:ext>
            </a:extLst>
          </p:cNvPr>
          <p:cNvSpPr txBox="1"/>
          <p:nvPr/>
        </p:nvSpPr>
        <p:spPr>
          <a:xfrm rot="16200000">
            <a:off x="8874096" y="2974069"/>
            <a:ext cx="14214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2"/>
                </a:solidFill>
              </a:rPr>
              <a:t>Challenge</a:t>
            </a:r>
            <a:endParaRPr lang="en-US" sz="3600" b="1" dirty="0">
              <a:solidFill>
                <a:schemeClr val="bg2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64BA51A-D100-804E-9461-B229C6C9384D}"/>
              </a:ext>
            </a:extLst>
          </p:cNvPr>
          <p:cNvSpPr/>
          <p:nvPr/>
        </p:nvSpPr>
        <p:spPr>
          <a:xfrm>
            <a:off x="-11314594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215900" dist="38100" sx="101000" sy="101000" algn="ctr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6627FAED-A86E-8A40-B563-BADCC31BB943}"/>
              </a:ext>
            </a:extLst>
          </p:cNvPr>
          <p:cNvSpPr/>
          <p:nvPr/>
        </p:nvSpPr>
        <p:spPr>
          <a:xfrm>
            <a:off x="-79035" y="2217683"/>
            <a:ext cx="956441" cy="1912884"/>
          </a:xfrm>
          <a:custGeom>
            <a:avLst/>
            <a:gdLst>
              <a:gd name="connsiteX0" fmla="*/ 956441 w 956441"/>
              <a:gd name="connsiteY0" fmla="*/ 0 h 1912884"/>
              <a:gd name="connsiteX1" fmla="*/ 956441 w 956441"/>
              <a:gd name="connsiteY1" fmla="*/ 1912884 h 1912884"/>
              <a:gd name="connsiteX2" fmla="*/ 763686 w 956441"/>
              <a:gd name="connsiteY2" fmla="*/ 1893453 h 1912884"/>
              <a:gd name="connsiteX3" fmla="*/ 0 w 956441"/>
              <a:gd name="connsiteY3" fmla="*/ 956442 h 1912884"/>
              <a:gd name="connsiteX4" fmla="*/ 763686 w 956441"/>
              <a:gd name="connsiteY4" fmla="*/ 19432 h 1912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6441" h="1912884">
                <a:moveTo>
                  <a:pt x="956441" y="0"/>
                </a:moveTo>
                <a:lnTo>
                  <a:pt x="956441" y="1912884"/>
                </a:lnTo>
                <a:lnTo>
                  <a:pt x="763686" y="1893453"/>
                </a:lnTo>
                <a:cubicBezTo>
                  <a:pt x="327852" y="1804268"/>
                  <a:pt x="0" y="1418642"/>
                  <a:pt x="0" y="956442"/>
                </a:cubicBezTo>
                <a:cubicBezTo>
                  <a:pt x="0" y="494243"/>
                  <a:pt x="327852" y="108616"/>
                  <a:pt x="763686" y="19432"/>
                </a:cubicBezTo>
                <a:close/>
              </a:path>
            </a:pathLst>
          </a:custGeom>
          <a:solidFill>
            <a:srgbClr val="6D8E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6559A9F-CAF8-1D42-A31A-AAF6D3117822}"/>
              </a:ext>
            </a:extLst>
          </p:cNvPr>
          <p:cNvSpPr txBox="1"/>
          <p:nvPr/>
        </p:nvSpPr>
        <p:spPr>
          <a:xfrm rot="16200000">
            <a:off x="-447797" y="2912514"/>
            <a:ext cx="22461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2"/>
                </a:solidFill>
              </a:rPr>
              <a:t>Conclusion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F04CF2E-9F0D-E544-8FAC-487EFE645213}"/>
              </a:ext>
            </a:extLst>
          </p:cNvPr>
          <p:cNvSpPr/>
          <p:nvPr/>
        </p:nvSpPr>
        <p:spPr>
          <a:xfrm>
            <a:off x="-11788662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215900" dist="38100" sx="101000" sy="101000" algn="ctr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37" name="Freeform 36">
            <a:extLst>
              <a:ext uri="{FF2B5EF4-FFF2-40B4-BE49-F238E27FC236}">
                <a16:creationId xmlns:a16="http://schemas.microsoft.com/office/drawing/2014/main" id="{603B975D-BC4E-1E40-90E3-4064D8183495}"/>
              </a:ext>
            </a:extLst>
          </p:cNvPr>
          <p:cNvSpPr/>
          <p:nvPr/>
        </p:nvSpPr>
        <p:spPr>
          <a:xfrm>
            <a:off x="-553103" y="2217683"/>
            <a:ext cx="956441" cy="1912884"/>
          </a:xfrm>
          <a:custGeom>
            <a:avLst/>
            <a:gdLst>
              <a:gd name="connsiteX0" fmla="*/ 956441 w 956441"/>
              <a:gd name="connsiteY0" fmla="*/ 0 h 1912884"/>
              <a:gd name="connsiteX1" fmla="*/ 956441 w 956441"/>
              <a:gd name="connsiteY1" fmla="*/ 1912884 h 1912884"/>
              <a:gd name="connsiteX2" fmla="*/ 763686 w 956441"/>
              <a:gd name="connsiteY2" fmla="*/ 1893453 h 1912884"/>
              <a:gd name="connsiteX3" fmla="*/ 0 w 956441"/>
              <a:gd name="connsiteY3" fmla="*/ 956442 h 1912884"/>
              <a:gd name="connsiteX4" fmla="*/ 763686 w 956441"/>
              <a:gd name="connsiteY4" fmla="*/ 19432 h 1912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6441" h="1912884">
                <a:moveTo>
                  <a:pt x="956441" y="0"/>
                </a:moveTo>
                <a:lnTo>
                  <a:pt x="956441" y="1912884"/>
                </a:lnTo>
                <a:lnTo>
                  <a:pt x="763686" y="1893453"/>
                </a:lnTo>
                <a:cubicBezTo>
                  <a:pt x="327852" y="1804268"/>
                  <a:pt x="0" y="1418642"/>
                  <a:pt x="0" y="956442"/>
                </a:cubicBezTo>
                <a:cubicBezTo>
                  <a:pt x="0" y="494243"/>
                  <a:pt x="327852" y="108616"/>
                  <a:pt x="763686" y="19432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1082D71-9809-E446-8DCF-AA59F2CCC8D4}"/>
              </a:ext>
            </a:extLst>
          </p:cNvPr>
          <p:cNvSpPr txBox="1"/>
          <p:nvPr/>
        </p:nvSpPr>
        <p:spPr>
          <a:xfrm rot="16200000">
            <a:off x="-536447" y="2881737"/>
            <a:ext cx="14214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2"/>
                </a:solidFill>
              </a:rPr>
              <a:t>Q </a:t>
            </a:r>
            <a:r>
              <a:rPr lang="en-US" sz="2400" b="1" dirty="0">
                <a:solidFill>
                  <a:schemeClr val="bg2"/>
                </a:solidFill>
              </a:rPr>
              <a:t>&amp; </a:t>
            </a:r>
            <a:r>
              <a:rPr lang="en-US" sz="3200" b="1" dirty="0">
                <a:solidFill>
                  <a:schemeClr val="bg2"/>
                </a:solidFill>
              </a:rPr>
              <a:t>A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F76F1C44-465A-D647-95B8-315FE830947B}"/>
              </a:ext>
            </a:extLst>
          </p:cNvPr>
          <p:cNvSpPr txBox="1"/>
          <p:nvPr/>
        </p:nvSpPr>
        <p:spPr>
          <a:xfrm>
            <a:off x="564002" y="142847"/>
            <a:ext cx="921346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dirty="0">
                <a:solidFill>
                  <a:srgbClr val="FF5969"/>
                </a:solidFill>
                <a:latin typeface="Tw Cen MT" panose="020B0602020104020603" pitchFamily="34" charset="0"/>
              </a:rPr>
              <a:t>Challenge &amp; Risk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6BD9ED37-7DF3-0F48-95E8-9DA7D7158AE5}"/>
              </a:ext>
            </a:extLst>
          </p:cNvPr>
          <p:cNvSpPr txBox="1"/>
          <p:nvPr/>
        </p:nvSpPr>
        <p:spPr>
          <a:xfrm>
            <a:off x="1575362" y="1740100"/>
            <a:ext cx="7278915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100" dirty="0">
                <a:solidFill>
                  <a:srgbClr val="52CBBE"/>
                </a:solidFill>
                <a:latin typeface="Tw Cen MT" panose="020B0602020104020603" pitchFamily="34" charset="0"/>
              </a:rPr>
              <a:t>Challenge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8914798C-D212-F840-BB77-FA5B4EE3BA40}"/>
              </a:ext>
            </a:extLst>
          </p:cNvPr>
          <p:cNvSpPr txBox="1"/>
          <p:nvPr/>
        </p:nvSpPr>
        <p:spPr>
          <a:xfrm>
            <a:off x="1575362" y="4377870"/>
            <a:ext cx="727891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5D7373"/>
                </a:solidFill>
                <a:latin typeface="Tw Cen MT" panose="020B0602020104020603" pitchFamily="34" charset="0"/>
              </a:rPr>
              <a:t>Delays in integrating critical AI functionalities like ASR and TTS impacting project timelines.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5D7373"/>
                </a:solidFill>
                <a:latin typeface="Tw Cen MT" panose="020B0602020104020603" pitchFamily="34" charset="0"/>
              </a:rPr>
              <a:t>Potential technical issues or budgetary challenges affecting feature implementation.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5D7373"/>
                </a:solidFill>
                <a:latin typeface="Tw Cen MT" panose="020B0602020104020603" pitchFamily="34" charset="0"/>
              </a:rPr>
              <a:t>Limited feasibility for deploying facial recognition due to cost and time constraints.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28D97B27-6D96-7841-A69B-A53CD6B454EE}"/>
              </a:ext>
            </a:extLst>
          </p:cNvPr>
          <p:cNvSpPr txBox="1"/>
          <p:nvPr/>
        </p:nvSpPr>
        <p:spPr>
          <a:xfrm>
            <a:off x="1575362" y="2470550"/>
            <a:ext cx="727891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5D7373"/>
                </a:solidFill>
                <a:latin typeface="Tw Cen MT" panose="020B0602020104020603" pitchFamily="34" charset="0"/>
              </a:rPr>
              <a:t>Understanding &amp; Implementing AI capabilities effectively.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5D7373"/>
                </a:solidFill>
                <a:latin typeface="Tw Cen MT" panose="020B0602020104020603" pitchFamily="34" charset="0"/>
              </a:rPr>
              <a:t>Integrating ASR and TTS functionalities with technical precision.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5D7373"/>
                </a:solidFill>
                <a:latin typeface="Tw Cen MT" panose="020B0602020104020603" pitchFamily="34" charset="0"/>
              </a:rPr>
              <a:t>Balancing feature inclusion with scheduling and budget constraints.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18BB7988-421F-6643-AB7A-05B8738EBA8A}"/>
              </a:ext>
            </a:extLst>
          </p:cNvPr>
          <p:cNvSpPr txBox="1"/>
          <p:nvPr/>
        </p:nvSpPr>
        <p:spPr>
          <a:xfrm>
            <a:off x="1575362" y="3743712"/>
            <a:ext cx="7278915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100" dirty="0">
                <a:solidFill>
                  <a:srgbClr val="52CBBE"/>
                </a:solidFill>
                <a:latin typeface="Tw Cen MT" panose="020B0602020104020603" pitchFamily="34" charset="0"/>
              </a:rPr>
              <a:t>Risk</a:t>
            </a:r>
          </a:p>
        </p:txBody>
      </p:sp>
    </p:spTree>
    <p:extLst>
      <p:ext uri="{BB962C8B-B14F-4D97-AF65-F5344CB8AC3E}">
        <p14:creationId xmlns:p14="http://schemas.microsoft.com/office/powerpoint/2010/main" val="42448240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7003336-0F84-8A42-BFC5-679F9FF70B4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215900" dist="38100" sx="101000" sy="101000" algn="ctr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8D0750F1-F720-E240-9C7C-0454730C1A55}"/>
              </a:ext>
            </a:extLst>
          </p:cNvPr>
          <p:cNvSpPr/>
          <p:nvPr/>
        </p:nvSpPr>
        <p:spPr>
          <a:xfrm>
            <a:off x="11235559" y="2217683"/>
            <a:ext cx="956441" cy="1912884"/>
          </a:xfrm>
          <a:custGeom>
            <a:avLst/>
            <a:gdLst>
              <a:gd name="connsiteX0" fmla="*/ 956441 w 956441"/>
              <a:gd name="connsiteY0" fmla="*/ 0 h 1912884"/>
              <a:gd name="connsiteX1" fmla="*/ 956441 w 956441"/>
              <a:gd name="connsiteY1" fmla="*/ 1912884 h 1912884"/>
              <a:gd name="connsiteX2" fmla="*/ 763686 w 956441"/>
              <a:gd name="connsiteY2" fmla="*/ 1893453 h 1912884"/>
              <a:gd name="connsiteX3" fmla="*/ 0 w 956441"/>
              <a:gd name="connsiteY3" fmla="*/ 956442 h 1912884"/>
              <a:gd name="connsiteX4" fmla="*/ 763686 w 956441"/>
              <a:gd name="connsiteY4" fmla="*/ 19432 h 1912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6441" h="1912884">
                <a:moveTo>
                  <a:pt x="956441" y="0"/>
                </a:moveTo>
                <a:lnTo>
                  <a:pt x="956441" y="1912884"/>
                </a:lnTo>
                <a:lnTo>
                  <a:pt x="763686" y="1893453"/>
                </a:lnTo>
                <a:cubicBezTo>
                  <a:pt x="327852" y="1804268"/>
                  <a:pt x="0" y="1418642"/>
                  <a:pt x="0" y="956442"/>
                </a:cubicBezTo>
                <a:cubicBezTo>
                  <a:pt x="0" y="494243"/>
                  <a:pt x="327852" y="108616"/>
                  <a:pt x="763686" y="19432"/>
                </a:cubicBez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79584B-E5FE-7C48-940B-B36084AE0978}"/>
              </a:ext>
            </a:extLst>
          </p:cNvPr>
          <p:cNvSpPr txBox="1"/>
          <p:nvPr/>
        </p:nvSpPr>
        <p:spPr>
          <a:xfrm rot="16200000">
            <a:off x="11212282" y="2850959"/>
            <a:ext cx="14214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2"/>
                </a:solidFill>
              </a:rPr>
              <a:t>Team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B2A5AC7-85AD-7845-A342-830B01F3147D}"/>
              </a:ext>
            </a:extLst>
          </p:cNvPr>
          <p:cNvSpPr/>
          <p:nvPr/>
        </p:nvSpPr>
        <p:spPr>
          <a:xfrm>
            <a:off x="-45099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215900" dist="38100" sx="101000" sy="101000" algn="ctr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9E256238-9C98-C04F-8A04-D9771C30FB86}"/>
              </a:ext>
            </a:extLst>
          </p:cNvPr>
          <p:cNvSpPr/>
          <p:nvPr/>
        </p:nvSpPr>
        <p:spPr>
          <a:xfrm>
            <a:off x="10784569" y="2217683"/>
            <a:ext cx="956441" cy="1912884"/>
          </a:xfrm>
          <a:custGeom>
            <a:avLst/>
            <a:gdLst>
              <a:gd name="connsiteX0" fmla="*/ 956441 w 956441"/>
              <a:gd name="connsiteY0" fmla="*/ 0 h 1912884"/>
              <a:gd name="connsiteX1" fmla="*/ 956441 w 956441"/>
              <a:gd name="connsiteY1" fmla="*/ 1912884 h 1912884"/>
              <a:gd name="connsiteX2" fmla="*/ 763686 w 956441"/>
              <a:gd name="connsiteY2" fmla="*/ 1893453 h 1912884"/>
              <a:gd name="connsiteX3" fmla="*/ 0 w 956441"/>
              <a:gd name="connsiteY3" fmla="*/ 956442 h 1912884"/>
              <a:gd name="connsiteX4" fmla="*/ 763686 w 956441"/>
              <a:gd name="connsiteY4" fmla="*/ 19432 h 1912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6441" h="1912884">
                <a:moveTo>
                  <a:pt x="956441" y="0"/>
                </a:moveTo>
                <a:lnTo>
                  <a:pt x="956441" y="1912884"/>
                </a:lnTo>
                <a:lnTo>
                  <a:pt x="763686" y="1893453"/>
                </a:lnTo>
                <a:cubicBezTo>
                  <a:pt x="327852" y="1804268"/>
                  <a:pt x="0" y="1418642"/>
                  <a:pt x="0" y="956442"/>
                </a:cubicBezTo>
                <a:cubicBezTo>
                  <a:pt x="0" y="494243"/>
                  <a:pt x="327852" y="108616"/>
                  <a:pt x="763686" y="19432"/>
                </a:cubicBezTo>
                <a:close/>
              </a:path>
            </a:pathLst>
          </a:custGeom>
          <a:solidFill>
            <a:srgbClr val="FB44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E52F14-1A79-1845-A840-D29E1C820395}"/>
              </a:ext>
            </a:extLst>
          </p:cNvPr>
          <p:cNvSpPr txBox="1"/>
          <p:nvPr/>
        </p:nvSpPr>
        <p:spPr>
          <a:xfrm rot="16200000">
            <a:off x="10652099" y="2881736"/>
            <a:ext cx="17197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2"/>
                </a:solidFill>
              </a:rPr>
              <a:t>Problem</a:t>
            </a:r>
            <a:endParaRPr lang="en-US" sz="3600" b="1" dirty="0">
              <a:solidFill>
                <a:schemeClr val="bg2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6C963C4-F52B-124B-B595-0D75D664A05B}"/>
              </a:ext>
            </a:extLst>
          </p:cNvPr>
          <p:cNvSpPr/>
          <p:nvPr/>
        </p:nvSpPr>
        <p:spPr>
          <a:xfrm>
            <a:off x="-845167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215900" dist="38100" sx="101000" sy="101000" algn="ctr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C3088E33-A1CB-5E42-AB9C-5E358A1461E5}"/>
              </a:ext>
            </a:extLst>
          </p:cNvPr>
          <p:cNvSpPr/>
          <p:nvPr/>
        </p:nvSpPr>
        <p:spPr>
          <a:xfrm>
            <a:off x="10390392" y="2217683"/>
            <a:ext cx="956441" cy="1912884"/>
          </a:xfrm>
          <a:custGeom>
            <a:avLst/>
            <a:gdLst>
              <a:gd name="connsiteX0" fmla="*/ 956441 w 956441"/>
              <a:gd name="connsiteY0" fmla="*/ 0 h 1912884"/>
              <a:gd name="connsiteX1" fmla="*/ 956441 w 956441"/>
              <a:gd name="connsiteY1" fmla="*/ 1912884 h 1912884"/>
              <a:gd name="connsiteX2" fmla="*/ 763686 w 956441"/>
              <a:gd name="connsiteY2" fmla="*/ 1893453 h 1912884"/>
              <a:gd name="connsiteX3" fmla="*/ 0 w 956441"/>
              <a:gd name="connsiteY3" fmla="*/ 956442 h 1912884"/>
              <a:gd name="connsiteX4" fmla="*/ 763686 w 956441"/>
              <a:gd name="connsiteY4" fmla="*/ 19432 h 1912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6441" h="1912884">
                <a:moveTo>
                  <a:pt x="956441" y="0"/>
                </a:moveTo>
                <a:lnTo>
                  <a:pt x="956441" y="1912884"/>
                </a:lnTo>
                <a:lnTo>
                  <a:pt x="763686" y="1893453"/>
                </a:lnTo>
                <a:cubicBezTo>
                  <a:pt x="327852" y="1804268"/>
                  <a:pt x="0" y="1418642"/>
                  <a:pt x="0" y="956442"/>
                </a:cubicBezTo>
                <a:cubicBezTo>
                  <a:pt x="0" y="494243"/>
                  <a:pt x="327852" y="108616"/>
                  <a:pt x="763686" y="19432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F98315E-DA92-A847-A5BB-0FA2CD482BC7}"/>
              </a:ext>
            </a:extLst>
          </p:cNvPr>
          <p:cNvSpPr txBox="1"/>
          <p:nvPr/>
        </p:nvSpPr>
        <p:spPr>
          <a:xfrm rot="16200000">
            <a:off x="10407048" y="2874044"/>
            <a:ext cx="142149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300" b="1" dirty="0">
                <a:solidFill>
                  <a:schemeClr val="bg2"/>
                </a:solidFill>
              </a:rPr>
              <a:t>Work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1A52BB3-E374-D544-903E-E7FAA8209B7A}"/>
              </a:ext>
            </a:extLst>
          </p:cNvPr>
          <p:cNvSpPr txBox="1"/>
          <p:nvPr/>
        </p:nvSpPr>
        <p:spPr>
          <a:xfrm rot="16200000">
            <a:off x="10085135" y="2943292"/>
            <a:ext cx="14214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2"/>
                </a:solidFill>
              </a:rPr>
              <a:t>Related</a:t>
            </a:r>
            <a:endParaRPr lang="en-US" sz="3600" b="1" dirty="0">
              <a:solidFill>
                <a:schemeClr val="bg2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165BA47-04CC-354C-99CC-F03ABB2686C3}"/>
              </a:ext>
            </a:extLst>
          </p:cNvPr>
          <p:cNvSpPr/>
          <p:nvPr/>
        </p:nvSpPr>
        <p:spPr>
          <a:xfrm>
            <a:off x="-1258849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215900" dist="38100" sx="101000" sy="101000" algn="ctr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4C012F41-48D1-DB4C-9A97-2FD733DC5533}"/>
              </a:ext>
            </a:extLst>
          </p:cNvPr>
          <p:cNvSpPr/>
          <p:nvPr/>
        </p:nvSpPr>
        <p:spPr>
          <a:xfrm>
            <a:off x="9976710" y="2217683"/>
            <a:ext cx="956441" cy="1912884"/>
          </a:xfrm>
          <a:custGeom>
            <a:avLst/>
            <a:gdLst>
              <a:gd name="connsiteX0" fmla="*/ 956441 w 956441"/>
              <a:gd name="connsiteY0" fmla="*/ 0 h 1912884"/>
              <a:gd name="connsiteX1" fmla="*/ 956441 w 956441"/>
              <a:gd name="connsiteY1" fmla="*/ 1912884 h 1912884"/>
              <a:gd name="connsiteX2" fmla="*/ 763686 w 956441"/>
              <a:gd name="connsiteY2" fmla="*/ 1893453 h 1912884"/>
              <a:gd name="connsiteX3" fmla="*/ 0 w 956441"/>
              <a:gd name="connsiteY3" fmla="*/ 956442 h 1912884"/>
              <a:gd name="connsiteX4" fmla="*/ 763686 w 956441"/>
              <a:gd name="connsiteY4" fmla="*/ 19432 h 1912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6441" h="1912884">
                <a:moveTo>
                  <a:pt x="956441" y="0"/>
                </a:moveTo>
                <a:lnTo>
                  <a:pt x="956441" y="1912884"/>
                </a:lnTo>
                <a:lnTo>
                  <a:pt x="763686" y="1893453"/>
                </a:lnTo>
                <a:cubicBezTo>
                  <a:pt x="327852" y="1804268"/>
                  <a:pt x="0" y="1418642"/>
                  <a:pt x="0" y="956442"/>
                </a:cubicBezTo>
                <a:cubicBezTo>
                  <a:pt x="0" y="494243"/>
                  <a:pt x="327852" y="108616"/>
                  <a:pt x="763686" y="19432"/>
                </a:cubicBezTo>
                <a:close/>
              </a:path>
            </a:pathLst>
          </a:custGeom>
          <a:solidFill>
            <a:srgbClr val="079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776A283-E975-EC40-9B29-A804862E7753}"/>
              </a:ext>
            </a:extLst>
          </p:cNvPr>
          <p:cNvSpPr txBox="1"/>
          <p:nvPr/>
        </p:nvSpPr>
        <p:spPr>
          <a:xfrm rot="16200000">
            <a:off x="9761122" y="2943293"/>
            <a:ext cx="19128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2"/>
                </a:solidFill>
              </a:rPr>
              <a:t>Architecture</a:t>
            </a:r>
            <a:endParaRPr lang="en-US" sz="2000" b="1" dirty="0">
              <a:solidFill>
                <a:schemeClr val="bg2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8461BAC-93F6-2F4F-853E-5D9E1B4BF8FD}"/>
              </a:ext>
            </a:extLst>
          </p:cNvPr>
          <p:cNvSpPr txBox="1"/>
          <p:nvPr/>
        </p:nvSpPr>
        <p:spPr>
          <a:xfrm rot="16200000">
            <a:off x="9643743" y="2943292"/>
            <a:ext cx="14214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2"/>
                </a:solidFill>
              </a:rPr>
              <a:t>System</a:t>
            </a:r>
            <a:endParaRPr lang="en-US" sz="3600" b="1" dirty="0">
              <a:solidFill>
                <a:schemeClr val="bg2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EA9F46D-9648-0F48-81B1-3286389FD0BF}"/>
              </a:ext>
            </a:extLst>
          </p:cNvPr>
          <p:cNvSpPr/>
          <p:nvPr/>
        </p:nvSpPr>
        <p:spPr>
          <a:xfrm>
            <a:off x="-1645477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215900" dist="38100" sx="101000" sy="101000" algn="ctr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B7EF63C0-FA55-A643-A64B-B173840BFBE2}"/>
              </a:ext>
            </a:extLst>
          </p:cNvPr>
          <p:cNvSpPr/>
          <p:nvPr/>
        </p:nvSpPr>
        <p:spPr>
          <a:xfrm>
            <a:off x="9590082" y="2217683"/>
            <a:ext cx="956441" cy="1912884"/>
          </a:xfrm>
          <a:custGeom>
            <a:avLst/>
            <a:gdLst>
              <a:gd name="connsiteX0" fmla="*/ 956441 w 956441"/>
              <a:gd name="connsiteY0" fmla="*/ 0 h 1912884"/>
              <a:gd name="connsiteX1" fmla="*/ 956441 w 956441"/>
              <a:gd name="connsiteY1" fmla="*/ 1912884 h 1912884"/>
              <a:gd name="connsiteX2" fmla="*/ 763686 w 956441"/>
              <a:gd name="connsiteY2" fmla="*/ 1893453 h 1912884"/>
              <a:gd name="connsiteX3" fmla="*/ 0 w 956441"/>
              <a:gd name="connsiteY3" fmla="*/ 956442 h 1912884"/>
              <a:gd name="connsiteX4" fmla="*/ 763686 w 956441"/>
              <a:gd name="connsiteY4" fmla="*/ 19432 h 1912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6441" h="1912884">
                <a:moveTo>
                  <a:pt x="956441" y="0"/>
                </a:moveTo>
                <a:lnTo>
                  <a:pt x="956441" y="1912884"/>
                </a:lnTo>
                <a:lnTo>
                  <a:pt x="763686" y="1893453"/>
                </a:lnTo>
                <a:cubicBezTo>
                  <a:pt x="327852" y="1804268"/>
                  <a:pt x="0" y="1418642"/>
                  <a:pt x="0" y="956442"/>
                </a:cubicBezTo>
                <a:cubicBezTo>
                  <a:pt x="0" y="494243"/>
                  <a:pt x="327852" y="108616"/>
                  <a:pt x="763686" y="19432"/>
                </a:cubicBezTo>
                <a:close/>
              </a:path>
            </a:pathLst>
          </a:custGeom>
          <a:solidFill>
            <a:srgbClr val="00C9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8799586-3566-1242-A2D5-77965710CEC1}"/>
              </a:ext>
            </a:extLst>
          </p:cNvPr>
          <p:cNvSpPr txBox="1"/>
          <p:nvPr/>
        </p:nvSpPr>
        <p:spPr>
          <a:xfrm rot="16200000">
            <a:off x="9457608" y="2912516"/>
            <a:ext cx="17197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2"/>
                </a:solidFill>
              </a:rPr>
              <a:t>Algorithm</a:t>
            </a:r>
            <a:endParaRPr lang="en-US" sz="2400" b="1" dirty="0">
              <a:solidFill>
                <a:schemeClr val="bg2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FD66313-F474-A643-8BC6-0230ACB5469D}"/>
              </a:ext>
            </a:extLst>
          </p:cNvPr>
          <p:cNvSpPr/>
          <p:nvPr/>
        </p:nvSpPr>
        <p:spPr>
          <a:xfrm>
            <a:off x="-2028496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215900" dist="38100" sx="101000" sy="101000" algn="ctr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24" name="Freeform 23">
            <a:extLst>
              <a:ext uri="{FF2B5EF4-FFF2-40B4-BE49-F238E27FC236}">
                <a16:creationId xmlns:a16="http://schemas.microsoft.com/office/drawing/2014/main" id="{0CDEF6F9-8829-F046-9C51-5257744C2786}"/>
              </a:ext>
            </a:extLst>
          </p:cNvPr>
          <p:cNvSpPr/>
          <p:nvPr/>
        </p:nvSpPr>
        <p:spPr>
          <a:xfrm>
            <a:off x="9207063" y="2217683"/>
            <a:ext cx="956441" cy="1912884"/>
          </a:xfrm>
          <a:custGeom>
            <a:avLst/>
            <a:gdLst>
              <a:gd name="connsiteX0" fmla="*/ 956441 w 956441"/>
              <a:gd name="connsiteY0" fmla="*/ 0 h 1912884"/>
              <a:gd name="connsiteX1" fmla="*/ 956441 w 956441"/>
              <a:gd name="connsiteY1" fmla="*/ 1912884 h 1912884"/>
              <a:gd name="connsiteX2" fmla="*/ 763686 w 956441"/>
              <a:gd name="connsiteY2" fmla="*/ 1893453 h 1912884"/>
              <a:gd name="connsiteX3" fmla="*/ 0 w 956441"/>
              <a:gd name="connsiteY3" fmla="*/ 956442 h 1912884"/>
              <a:gd name="connsiteX4" fmla="*/ 763686 w 956441"/>
              <a:gd name="connsiteY4" fmla="*/ 19432 h 1912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6441" h="1912884">
                <a:moveTo>
                  <a:pt x="956441" y="0"/>
                </a:moveTo>
                <a:lnTo>
                  <a:pt x="956441" y="1912884"/>
                </a:lnTo>
                <a:lnTo>
                  <a:pt x="763686" y="1893453"/>
                </a:lnTo>
                <a:cubicBezTo>
                  <a:pt x="327852" y="1804268"/>
                  <a:pt x="0" y="1418642"/>
                  <a:pt x="0" y="956442"/>
                </a:cubicBezTo>
                <a:cubicBezTo>
                  <a:pt x="0" y="494243"/>
                  <a:pt x="327852" y="108616"/>
                  <a:pt x="763686" y="19432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3D918F0-46F0-3C4F-B286-F691750BECB1}"/>
              </a:ext>
            </a:extLst>
          </p:cNvPr>
          <p:cNvSpPr txBox="1"/>
          <p:nvPr/>
        </p:nvSpPr>
        <p:spPr>
          <a:xfrm rot="16200000">
            <a:off x="8744171" y="2912516"/>
            <a:ext cx="24074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2"/>
                </a:solidFill>
              </a:rPr>
              <a:t>&amp; Risk</a:t>
            </a:r>
            <a:endParaRPr lang="en-US" sz="2400" b="1" dirty="0">
              <a:solidFill>
                <a:schemeClr val="bg2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3586FAD-54E2-2140-A9D1-A30A93032A82}"/>
              </a:ext>
            </a:extLst>
          </p:cNvPr>
          <p:cNvSpPr txBox="1"/>
          <p:nvPr/>
        </p:nvSpPr>
        <p:spPr>
          <a:xfrm rot="16200000">
            <a:off x="8874096" y="2974069"/>
            <a:ext cx="14214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2"/>
                </a:solidFill>
              </a:rPr>
              <a:t>Challenge</a:t>
            </a:r>
            <a:endParaRPr lang="en-US" sz="3600" b="1" dirty="0">
              <a:solidFill>
                <a:schemeClr val="bg2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64BA51A-D100-804E-9461-B229C6C9384D}"/>
              </a:ext>
            </a:extLst>
          </p:cNvPr>
          <p:cNvSpPr/>
          <p:nvPr/>
        </p:nvSpPr>
        <p:spPr>
          <a:xfrm>
            <a:off x="-2399336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215900" dist="38100" sx="101000" sy="101000" algn="ctr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6627FAED-A86E-8A40-B563-BADCC31BB943}"/>
              </a:ext>
            </a:extLst>
          </p:cNvPr>
          <p:cNvSpPr/>
          <p:nvPr/>
        </p:nvSpPr>
        <p:spPr>
          <a:xfrm>
            <a:off x="8836223" y="2217683"/>
            <a:ext cx="956441" cy="1912884"/>
          </a:xfrm>
          <a:custGeom>
            <a:avLst/>
            <a:gdLst>
              <a:gd name="connsiteX0" fmla="*/ 956441 w 956441"/>
              <a:gd name="connsiteY0" fmla="*/ 0 h 1912884"/>
              <a:gd name="connsiteX1" fmla="*/ 956441 w 956441"/>
              <a:gd name="connsiteY1" fmla="*/ 1912884 h 1912884"/>
              <a:gd name="connsiteX2" fmla="*/ 763686 w 956441"/>
              <a:gd name="connsiteY2" fmla="*/ 1893453 h 1912884"/>
              <a:gd name="connsiteX3" fmla="*/ 0 w 956441"/>
              <a:gd name="connsiteY3" fmla="*/ 956442 h 1912884"/>
              <a:gd name="connsiteX4" fmla="*/ 763686 w 956441"/>
              <a:gd name="connsiteY4" fmla="*/ 19432 h 1912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6441" h="1912884">
                <a:moveTo>
                  <a:pt x="956441" y="0"/>
                </a:moveTo>
                <a:lnTo>
                  <a:pt x="956441" y="1912884"/>
                </a:lnTo>
                <a:lnTo>
                  <a:pt x="763686" y="1893453"/>
                </a:lnTo>
                <a:cubicBezTo>
                  <a:pt x="327852" y="1804268"/>
                  <a:pt x="0" y="1418642"/>
                  <a:pt x="0" y="956442"/>
                </a:cubicBezTo>
                <a:cubicBezTo>
                  <a:pt x="0" y="494243"/>
                  <a:pt x="327852" y="108616"/>
                  <a:pt x="763686" y="19432"/>
                </a:cubicBezTo>
                <a:close/>
              </a:path>
            </a:pathLst>
          </a:custGeom>
          <a:solidFill>
            <a:srgbClr val="6D8E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6559A9F-CAF8-1D42-A31A-AAF6D3117822}"/>
              </a:ext>
            </a:extLst>
          </p:cNvPr>
          <p:cNvSpPr txBox="1"/>
          <p:nvPr/>
        </p:nvSpPr>
        <p:spPr>
          <a:xfrm rot="16200000">
            <a:off x="8467461" y="2912514"/>
            <a:ext cx="22461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2"/>
                </a:solidFill>
              </a:rPr>
              <a:t>Conclusion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F04CF2E-9F0D-E544-8FAC-487EFE645213}"/>
              </a:ext>
            </a:extLst>
          </p:cNvPr>
          <p:cNvSpPr/>
          <p:nvPr/>
        </p:nvSpPr>
        <p:spPr>
          <a:xfrm>
            <a:off x="-11788662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215900" dist="38100" sx="101000" sy="101000" algn="ctr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37" name="Freeform 36">
            <a:extLst>
              <a:ext uri="{FF2B5EF4-FFF2-40B4-BE49-F238E27FC236}">
                <a16:creationId xmlns:a16="http://schemas.microsoft.com/office/drawing/2014/main" id="{603B975D-BC4E-1E40-90E3-4064D8183495}"/>
              </a:ext>
            </a:extLst>
          </p:cNvPr>
          <p:cNvSpPr/>
          <p:nvPr/>
        </p:nvSpPr>
        <p:spPr>
          <a:xfrm>
            <a:off x="-553103" y="2217683"/>
            <a:ext cx="956441" cy="1912884"/>
          </a:xfrm>
          <a:custGeom>
            <a:avLst/>
            <a:gdLst>
              <a:gd name="connsiteX0" fmla="*/ 956441 w 956441"/>
              <a:gd name="connsiteY0" fmla="*/ 0 h 1912884"/>
              <a:gd name="connsiteX1" fmla="*/ 956441 w 956441"/>
              <a:gd name="connsiteY1" fmla="*/ 1912884 h 1912884"/>
              <a:gd name="connsiteX2" fmla="*/ 763686 w 956441"/>
              <a:gd name="connsiteY2" fmla="*/ 1893453 h 1912884"/>
              <a:gd name="connsiteX3" fmla="*/ 0 w 956441"/>
              <a:gd name="connsiteY3" fmla="*/ 956442 h 1912884"/>
              <a:gd name="connsiteX4" fmla="*/ 763686 w 956441"/>
              <a:gd name="connsiteY4" fmla="*/ 19432 h 1912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6441" h="1912884">
                <a:moveTo>
                  <a:pt x="956441" y="0"/>
                </a:moveTo>
                <a:lnTo>
                  <a:pt x="956441" y="1912884"/>
                </a:lnTo>
                <a:lnTo>
                  <a:pt x="763686" y="1893453"/>
                </a:lnTo>
                <a:cubicBezTo>
                  <a:pt x="327852" y="1804268"/>
                  <a:pt x="0" y="1418642"/>
                  <a:pt x="0" y="956442"/>
                </a:cubicBezTo>
                <a:cubicBezTo>
                  <a:pt x="0" y="494243"/>
                  <a:pt x="327852" y="108616"/>
                  <a:pt x="763686" y="19432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1082D71-9809-E446-8DCF-AA59F2CCC8D4}"/>
              </a:ext>
            </a:extLst>
          </p:cNvPr>
          <p:cNvSpPr txBox="1"/>
          <p:nvPr/>
        </p:nvSpPr>
        <p:spPr>
          <a:xfrm rot="16200000">
            <a:off x="-536447" y="2881737"/>
            <a:ext cx="14214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2"/>
                </a:solidFill>
              </a:rPr>
              <a:t>Q </a:t>
            </a:r>
            <a:r>
              <a:rPr lang="en-US" sz="2400" b="1" dirty="0">
                <a:solidFill>
                  <a:schemeClr val="bg2"/>
                </a:solidFill>
              </a:rPr>
              <a:t>&amp; </a:t>
            </a:r>
            <a:r>
              <a:rPr lang="en-US" sz="3200" b="1" dirty="0">
                <a:solidFill>
                  <a:schemeClr val="bg2"/>
                </a:solidFill>
              </a:rPr>
              <a:t>A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9B4E1F8-DCC5-8140-B6E9-04926109874E}"/>
              </a:ext>
            </a:extLst>
          </p:cNvPr>
          <p:cNvSpPr txBox="1"/>
          <p:nvPr/>
        </p:nvSpPr>
        <p:spPr>
          <a:xfrm>
            <a:off x="719721" y="142847"/>
            <a:ext cx="831407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dirty="0">
                <a:solidFill>
                  <a:srgbClr val="FF5969"/>
                </a:solidFill>
                <a:latin typeface="Tw Cen MT" panose="020B0602020104020603" pitchFamily="34" charset="0"/>
              </a:rPr>
              <a:t>Conclusion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F5ACB3B-A5B5-7240-AD75-BA9F556E11CD}"/>
              </a:ext>
            </a:extLst>
          </p:cNvPr>
          <p:cNvSpPr txBox="1"/>
          <p:nvPr/>
        </p:nvSpPr>
        <p:spPr>
          <a:xfrm>
            <a:off x="1281385" y="1740100"/>
            <a:ext cx="7278915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100" dirty="0">
                <a:solidFill>
                  <a:srgbClr val="52CBBE"/>
                </a:solidFill>
                <a:latin typeface="Tw Cen MT" panose="020B0602020104020603" pitchFamily="34" charset="0"/>
              </a:rPr>
              <a:t>Key Points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4C52B78-AB0C-284C-B8E4-FC7496031AAE}"/>
              </a:ext>
            </a:extLst>
          </p:cNvPr>
          <p:cNvSpPr txBox="1"/>
          <p:nvPr/>
        </p:nvSpPr>
        <p:spPr>
          <a:xfrm>
            <a:off x="1281385" y="2427008"/>
            <a:ext cx="727891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5D7373"/>
                </a:solidFill>
                <a:latin typeface="Tw Cen MT" panose="020B0602020104020603" pitchFamily="34" charset="0"/>
              </a:rPr>
              <a:t>System Architecture : </a:t>
            </a:r>
            <a:r>
              <a:rPr lang="en-US" sz="2000" b="1" dirty="0">
                <a:solidFill>
                  <a:srgbClr val="5D7373"/>
                </a:solidFill>
                <a:latin typeface="Tw Cen MT" panose="020B0602020104020603" pitchFamily="34" charset="0"/>
              </a:rPr>
              <a:t>Frontend</a:t>
            </a:r>
            <a:r>
              <a:rPr lang="en-US" sz="2000" dirty="0">
                <a:solidFill>
                  <a:srgbClr val="5D7373"/>
                </a:solidFill>
                <a:latin typeface="Tw Cen MT" panose="020B0602020104020603" pitchFamily="34" charset="0"/>
              </a:rPr>
              <a:t> + </a:t>
            </a:r>
            <a:r>
              <a:rPr lang="en-US" sz="2000" b="1" dirty="0">
                <a:solidFill>
                  <a:srgbClr val="5D7373"/>
                </a:solidFill>
                <a:latin typeface="Tw Cen MT" panose="020B0602020104020603" pitchFamily="34" charset="0"/>
              </a:rPr>
              <a:t>Backend</a:t>
            </a:r>
            <a:r>
              <a:rPr lang="en-US" sz="2000" dirty="0">
                <a:solidFill>
                  <a:srgbClr val="5D7373"/>
                </a:solidFill>
                <a:latin typeface="Tw Cen MT" panose="020B0602020104020603" pitchFamily="34" charset="0"/>
              </a:rPr>
              <a:t> + </a:t>
            </a:r>
            <a:r>
              <a:rPr lang="en-US" sz="2000" b="1" dirty="0">
                <a:solidFill>
                  <a:srgbClr val="5D7373"/>
                </a:solidFill>
                <a:latin typeface="Tw Cen MT" panose="020B0602020104020603" pitchFamily="34" charset="0"/>
              </a:rPr>
              <a:t>AI/ML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5D7373"/>
                </a:solidFill>
                <a:latin typeface="Tw Cen MT" panose="020B0602020104020603" pitchFamily="34" charset="0"/>
              </a:rPr>
              <a:t>Integrating NLP, ASR, TTS, resume parsing and recommendation algorithm into the application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5D7373"/>
                </a:solidFill>
                <a:latin typeface="Tw Cen MT" panose="020B0602020104020603" pitchFamily="34" charset="0"/>
              </a:rPr>
              <a:t>Personalized mock interviews tailored to users’ resume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59472BE-9D1D-D443-A548-7444F7C69C75}"/>
              </a:ext>
            </a:extLst>
          </p:cNvPr>
          <p:cNvSpPr txBox="1"/>
          <p:nvPr/>
        </p:nvSpPr>
        <p:spPr>
          <a:xfrm>
            <a:off x="1085612" y="4144317"/>
            <a:ext cx="7670462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100" dirty="0">
                <a:solidFill>
                  <a:srgbClr val="52CBBE"/>
                </a:solidFill>
                <a:latin typeface="Tw Cen MT" panose="020B0602020104020603" pitchFamily="34" charset="0"/>
              </a:rPr>
              <a:t>Outline the next step &amp; Future work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DA1BBAC-D61C-F746-94D1-F9738006E3E3}"/>
              </a:ext>
            </a:extLst>
          </p:cNvPr>
          <p:cNvSpPr txBox="1"/>
          <p:nvPr/>
        </p:nvSpPr>
        <p:spPr>
          <a:xfrm>
            <a:off x="1281385" y="4817097"/>
            <a:ext cx="767046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5D7373"/>
                </a:solidFill>
                <a:latin typeface="Tw Cen MT" panose="020B0602020104020603" pitchFamily="34" charset="0"/>
              </a:rPr>
              <a:t>Personalized recommendations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5D7373"/>
                </a:solidFill>
                <a:latin typeface="Tw Cen MT" panose="020B0602020104020603" pitchFamily="34" charset="0"/>
              </a:rPr>
              <a:t>Dialogue State Manager (further features)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5D7373"/>
                </a:solidFill>
                <a:latin typeface="Tw Cen MT" panose="020B0602020104020603" pitchFamily="34" charset="0"/>
              </a:rPr>
              <a:t>Test communication between frontend and backend with RESTful API, backend and AI/ML with API.</a:t>
            </a:r>
          </a:p>
        </p:txBody>
      </p:sp>
    </p:spTree>
    <p:extLst>
      <p:ext uri="{BB962C8B-B14F-4D97-AF65-F5344CB8AC3E}">
        <p14:creationId xmlns:p14="http://schemas.microsoft.com/office/powerpoint/2010/main" val="20502563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871</TotalTime>
  <Words>1704</Words>
  <Application>Microsoft Macintosh PowerPoint</Application>
  <PresentationFormat>Widescreen</PresentationFormat>
  <Paragraphs>408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Tw Cen MT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72</cp:revision>
  <dcterms:created xsi:type="dcterms:W3CDTF">2024-06-16T09:16:20Z</dcterms:created>
  <dcterms:modified xsi:type="dcterms:W3CDTF">2024-06-18T11:16:04Z</dcterms:modified>
</cp:coreProperties>
</file>